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30"/>
  </p:notesMasterIdLst>
  <p:sldIdLst>
    <p:sldId id="256" r:id="rId5"/>
    <p:sldId id="257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261" r:id="rId15"/>
    <p:sldId id="315" r:id="rId16"/>
    <p:sldId id="316" r:id="rId17"/>
    <p:sldId id="260" r:id="rId18"/>
    <p:sldId id="314" r:id="rId19"/>
    <p:sldId id="317" r:id="rId20"/>
    <p:sldId id="318" r:id="rId21"/>
    <p:sldId id="319" r:id="rId22"/>
    <p:sldId id="320" r:id="rId23"/>
    <p:sldId id="321" r:id="rId24"/>
    <p:sldId id="271" r:id="rId25"/>
    <p:sldId id="272" r:id="rId26"/>
    <p:sldId id="323" r:id="rId27"/>
    <p:sldId id="324" r:id="rId28"/>
    <p:sldId id="283" r:id="rId29"/>
  </p:sldIdLst>
  <p:sldSz cx="9144000" cy="5143500" type="screen16x9"/>
  <p:notesSz cx="6858000" cy="9144000"/>
  <p:embeddedFontLst>
    <p:embeddedFont>
      <p:font typeface="Bebas Neue" panose="020B0604020202020204" charset="0"/>
      <p:regular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Poppins SemiBold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676"/>
    <a:srgbClr val="E68675"/>
    <a:srgbClr val="F5F5F4"/>
    <a:srgbClr val="67B5BC"/>
    <a:srgbClr val="A0C575"/>
    <a:srgbClr val="EE8479"/>
    <a:srgbClr val="E99286"/>
    <a:srgbClr val="F5E673"/>
    <a:srgbClr val="4AB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DAC3E-E607-434F-9A11-AC74780EE397}" v="68" dt="2021-11-25T06:21:28.004"/>
  </p1510:revLst>
</p1510:revInfo>
</file>

<file path=ppt/tableStyles.xml><?xml version="1.0" encoding="utf-8"?>
<a:tblStyleLst xmlns:a="http://schemas.openxmlformats.org/drawingml/2006/main" def="{02381849-1488-4E90-86F2-23883FAAC517}">
  <a:tblStyle styleId="{02381849-1488-4E90-86F2-23883FAAC5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customXml" Target="../customXml/item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HUMBERTO SEVILLA AGUILAR" userId="S::rsevilla@cnsf.gob.mx::94c9c77e-ccbf-4b74-aeeb-01ce0f31e326" providerId="AD" clId="Web-{21DDAC3E-E607-434F-9A11-AC74780EE397}"/>
    <pc:docChg chg="delSld modSld sldOrd">
      <pc:chgData name="RICARDO HUMBERTO SEVILLA AGUILAR" userId="S::rsevilla@cnsf.gob.mx::94c9c77e-ccbf-4b74-aeeb-01ce0f31e326" providerId="AD" clId="Web-{21DDAC3E-E607-434F-9A11-AC74780EE397}" dt="2021-11-25T06:21:28.004" v="65"/>
      <pc:docMkLst>
        <pc:docMk/>
      </pc:docMkLst>
      <pc:sldChg chg="del">
        <pc:chgData name="RICARDO HUMBERTO SEVILLA AGUILAR" userId="S::rsevilla@cnsf.gob.mx::94c9c77e-ccbf-4b74-aeeb-01ce0f31e326" providerId="AD" clId="Web-{21DDAC3E-E607-434F-9A11-AC74780EE397}" dt="2021-11-25T05:21:38.659" v="0"/>
        <pc:sldMkLst>
          <pc:docMk/>
          <pc:sldMk cId="0" sldId="259"/>
        </pc:sldMkLst>
      </pc:sldChg>
      <pc:sldChg chg="modSp">
        <pc:chgData name="RICARDO HUMBERTO SEVILLA AGUILAR" userId="S::rsevilla@cnsf.gob.mx::94c9c77e-ccbf-4b74-aeeb-01ce0f31e326" providerId="AD" clId="Web-{21DDAC3E-E607-434F-9A11-AC74780EE397}" dt="2021-11-25T06:21:08.644" v="62"/>
        <pc:sldMkLst>
          <pc:docMk/>
          <pc:sldMk cId="0" sldId="272"/>
        </pc:sldMkLst>
        <pc:graphicFrameChg chg="mod modGraphic">
          <ac:chgData name="RICARDO HUMBERTO SEVILLA AGUILAR" userId="S::rsevilla@cnsf.gob.mx::94c9c77e-ccbf-4b74-aeeb-01ce0f31e326" providerId="AD" clId="Web-{21DDAC3E-E607-434F-9A11-AC74780EE397}" dt="2021-11-25T06:21:08.644" v="62"/>
          <ac:graphicFrameMkLst>
            <pc:docMk/>
            <pc:sldMk cId="0" sldId="272"/>
            <ac:graphicFrameMk id="24" creationId="{12BF96B7-0793-4755-AD3C-D7C54E455E40}"/>
          </ac:graphicFrameMkLst>
        </pc:graphicFrameChg>
      </pc:sldChg>
      <pc:sldChg chg="modSp">
        <pc:chgData name="RICARDO HUMBERTO SEVILLA AGUILAR" userId="S::rsevilla@cnsf.gob.mx::94c9c77e-ccbf-4b74-aeeb-01ce0f31e326" providerId="AD" clId="Web-{21DDAC3E-E607-434F-9A11-AC74780EE397}" dt="2021-11-25T06:19:58.421" v="56" actId="20577"/>
        <pc:sldMkLst>
          <pc:docMk/>
          <pc:sldMk cId="98745517" sldId="314"/>
        </pc:sldMkLst>
        <pc:spChg chg="mod">
          <ac:chgData name="RICARDO HUMBERTO SEVILLA AGUILAR" userId="S::rsevilla@cnsf.gob.mx::94c9c77e-ccbf-4b74-aeeb-01ce0f31e326" providerId="AD" clId="Web-{21DDAC3E-E607-434F-9A11-AC74780EE397}" dt="2021-11-25T06:19:58.421" v="56" actId="20577"/>
          <ac:spMkLst>
            <pc:docMk/>
            <pc:sldMk cId="98745517" sldId="314"/>
            <ac:spMk id="208" creationId="{00000000-0000-0000-0000-000000000000}"/>
          </ac:spMkLst>
        </pc:spChg>
        <pc:spChg chg="mod">
          <ac:chgData name="RICARDO HUMBERTO SEVILLA AGUILAR" userId="S::rsevilla@cnsf.gob.mx::94c9c77e-ccbf-4b74-aeeb-01ce0f31e326" providerId="AD" clId="Web-{21DDAC3E-E607-434F-9A11-AC74780EE397}" dt="2021-11-25T06:09:11.619" v="37" actId="1076"/>
          <ac:spMkLst>
            <pc:docMk/>
            <pc:sldMk cId="98745517" sldId="314"/>
            <ac:spMk id="209" creationId="{00000000-0000-0000-0000-000000000000}"/>
          </ac:spMkLst>
        </pc:spChg>
      </pc:sldChg>
      <pc:sldChg chg="modSp ord">
        <pc:chgData name="RICARDO HUMBERTO SEVILLA AGUILAR" userId="S::rsevilla@cnsf.gob.mx::94c9c77e-ccbf-4b74-aeeb-01ce0f31e326" providerId="AD" clId="Web-{21DDAC3E-E607-434F-9A11-AC74780EE397}" dt="2021-11-25T06:17:29.053" v="41"/>
        <pc:sldMkLst>
          <pc:docMk/>
          <pc:sldMk cId="3605185458" sldId="315"/>
        </pc:sldMkLst>
        <pc:spChg chg="mod">
          <ac:chgData name="RICARDO HUMBERTO SEVILLA AGUILAR" userId="S::rsevilla@cnsf.gob.mx::94c9c77e-ccbf-4b74-aeeb-01ce0f31e326" providerId="AD" clId="Web-{21DDAC3E-E607-434F-9A11-AC74780EE397}" dt="2021-11-25T06:09:34.636" v="38" actId="20577"/>
          <ac:spMkLst>
            <pc:docMk/>
            <pc:sldMk cId="3605185458" sldId="315"/>
            <ac:spMk id="209" creationId="{00000000-0000-0000-0000-000000000000}"/>
          </ac:spMkLst>
        </pc:spChg>
      </pc:sldChg>
      <pc:sldChg chg="modSp ord">
        <pc:chgData name="RICARDO HUMBERTO SEVILLA AGUILAR" userId="S::rsevilla@cnsf.gob.mx::94c9c77e-ccbf-4b74-aeeb-01ce0f31e326" providerId="AD" clId="Web-{21DDAC3E-E607-434F-9A11-AC74780EE397}" dt="2021-11-25T06:19:18.887" v="44" actId="20577"/>
        <pc:sldMkLst>
          <pc:docMk/>
          <pc:sldMk cId="1927833109" sldId="316"/>
        </pc:sldMkLst>
        <pc:spChg chg="mod">
          <ac:chgData name="RICARDO HUMBERTO SEVILLA AGUILAR" userId="S::rsevilla@cnsf.gob.mx::94c9c77e-ccbf-4b74-aeeb-01ce0f31e326" providerId="AD" clId="Web-{21DDAC3E-E607-434F-9A11-AC74780EE397}" dt="2021-11-25T06:19:18.887" v="44" actId="20577"/>
          <ac:spMkLst>
            <pc:docMk/>
            <pc:sldMk cId="1927833109" sldId="316"/>
            <ac:spMk id="208" creationId="{00000000-0000-0000-0000-000000000000}"/>
          </ac:spMkLst>
        </pc:spChg>
      </pc:sldChg>
      <pc:sldChg chg="modSp">
        <pc:chgData name="RICARDO HUMBERTO SEVILLA AGUILAR" userId="S::rsevilla@cnsf.gob.mx::94c9c77e-ccbf-4b74-aeeb-01ce0f31e326" providerId="AD" clId="Web-{21DDAC3E-E607-434F-9A11-AC74780EE397}" dt="2021-11-25T06:20:17.969" v="57" actId="20577"/>
        <pc:sldMkLst>
          <pc:docMk/>
          <pc:sldMk cId="2541776870" sldId="317"/>
        </pc:sldMkLst>
        <pc:spChg chg="mod">
          <ac:chgData name="RICARDO HUMBERTO SEVILLA AGUILAR" userId="S::rsevilla@cnsf.gob.mx::94c9c77e-ccbf-4b74-aeeb-01ce0f31e326" providerId="AD" clId="Web-{21DDAC3E-E607-434F-9A11-AC74780EE397}" dt="2021-11-25T06:20:17.969" v="57" actId="20577"/>
          <ac:spMkLst>
            <pc:docMk/>
            <pc:sldMk cId="2541776870" sldId="317"/>
            <ac:spMk id="209" creationId="{00000000-0000-0000-0000-000000000000}"/>
          </ac:spMkLst>
        </pc:spChg>
      </pc:sldChg>
      <pc:sldChg chg="ord">
        <pc:chgData name="RICARDO HUMBERTO SEVILLA AGUILAR" userId="S::rsevilla@cnsf.gob.mx::94c9c77e-ccbf-4b74-aeeb-01ce0f31e326" providerId="AD" clId="Web-{21DDAC3E-E607-434F-9A11-AC74780EE397}" dt="2021-11-25T06:17:43.616" v="42"/>
        <pc:sldMkLst>
          <pc:docMk/>
          <pc:sldMk cId="3882558092" sldId="318"/>
        </pc:sldMkLst>
      </pc:sldChg>
      <pc:sldChg chg="modSp">
        <pc:chgData name="RICARDO HUMBERTO SEVILLA AGUILAR" userId="S::rsevilla@cnsf.gob.mx::94c9c77e-ccbf-4b74-aeeb-01ce0f31e326" providerId="AD" clId="Web-{21DDAC3E-E607-434F-9A11-AC74780EE397}" dt="2021-11-25T06:20:30.923" v="58" actId="20577"/>
        <pc:sldMkLst>
          <pc:docMk/>
          <pc:sldMk cId="375370300" sldId="319"/>
        </pc:sldMkLst>
        <pc:spChg chg="mod">
          <ac:chgData name="RICARDO HUMBERTO SEVILLA AGUILAR" userId="S::rsevilla@cnsf.gob.mx::94c9c77e-ccbf-4b74-aeeb-01ce0f31e326" providerId="AD" clId="Web-{21DDAC3E-E607-434F-9A11-AC74780EE397}" dt="2021-11-25T06:20:30.923" v="58" actId="20577"/>
          <ac:spMkLst>
            <pc:docMk/>
            <pc:sldMk cId="375370300" sldId="319"/>
            <ac:spMk id="209" creationId="{00000000-0000-0000-0000-000000000000}"/>
          </ac:spMkLst>
        </pc:spChg>
      </pc:sldChg>
      <pc:sldChg chg="modSp">
        <pc:chgData name="RICARDO HUMBERTO SEVILLA AGUILAR" userId="S::rsevilla@cnsf.gob.mx::94c9c77e-ccbf-4b74-aeeb-01ce0f31e326" providerId="AD" clId="Web-{21DDAC3E-E607-434F-9A11-AC74780EE397}" dt="2021-11-25T06:20:39.470" v="59" actId="20577"/>
        <pc:sldMkLst>
          <pc:docMk/>
          <pc:sldMk cId="742220493" sldId="320"/>
        </pc:sldMkLst>
        <pc:spChg chg="mod">
          <ac:chgData name="RICARDO HUMBERTO SEVILLA AGUILAR" userId="S::rsevilla@cnsf.gob.mx::94c9c77e-ccbf-4b74-aeeb-01ce0f31e326" providerId="AD" clId="Web-{21DDAC3E-E607-434F-9A11-AC74780EE397}" dt="2021-11-25T06:20:39.470" v="59" actId="20577"/>
          <ac:spMkLst>
            <pc:docMk/>
            <pc:sldMk cId="742220493" sldId="320"/>
            <ac:spMk id="209" creationId="{00000000-0000-0000-0000-000000000000}"/>
          </ac:spMkLst>
        </pc:spChg>
      </pc:sldChg>
      <pc:sldChg chg="modSp">
        <pc:chgData name="RICARDO HUMBERTO SEVILLA AGUILAR" userId="S::rsevilla@cnsf.gob.mx::94c9c77e-ccbf-4b74-aeeb-01ce0f31e326" providerId="AD" clId="Web-{21DDAC3E-E607-434F-9A11-AC74780EE397}" dt="2021-11-25T06:20:54.705" v="60" actId="20577"/>
        <pc:sldMkLst>
          <pc:docMk/>
          <pc:sldMk cId="2449369131" sldId="321"/>
        </pc:sldMkLst>
        <pc:spChg chg="mod">
          <ac:chgData name="RICARDO HUMBERTO SEVILLA AGUILAR" userId="S::rsevilla@cnsf.gob.mx::94c9c77e-ccbf-4b74-aeeb-01ce0f31e326" providerId="AD" clId="Web-{21DDAC3E-E607-434F-9A11-AC74780EE397}" dt="2021-11-25T06:20:54.705" v="60" actId="20577"/>
          <ac:spMkLst>
            <pc:docMk/>
            <pc:sldMk cId="2449369131" sldId="321"/>
            <ac:spMk id="209" creationId="{00000000-0000-0000-0000-000000000000}"/>
          </ac:spMkLst>
        </pc:spChg>
      </pc:sldChg>
      <pc:sldChg chg="modSp">
        <pc:chgData name="RICARDO HUMBERTO SEVILLA AGUILAR" userId="S::rsevilla@cnsf.gob.mx::94c9c77e-ccbf-4b74-aeeb-01ce0f31e326" providerId="AD" clId="Web-{21DDAC3E-E607-434F-9A11-AC74780EE397}" dt="2021-11-25T06:21:16.222" v="64"/>
        <pc:sldMkLst>
          <pc:docMk/>
          <pc:sldMk cId="1095240234" sldId="323"/>
        </pc:sldMkLst>
        <pc:graphicFrameChg chg="mod modGraphic">
          <ac:chgData name="RICARDO HUMBERTO SEVILLA AGUILAR" userId="S::rsevilla@cnsf.gob.mx::94c9c77e-ccbf-4b74-aeeb-01ce0f31e326" providerId="AD" clId="Web-{21DDAC3E-E607-434F-9A11-AC74780EE397}" dt="2021-11-25T06:21:16.222" v="64"/>
          <ac:graphicFrameMkLst>
            <pc:docMk/>
            <pc:sldMk cId="1095240234" sldId="323"/>
            <ac:graphicFrameMk id="7" creationId="{8F12E3AB-0700-49DB-B28C-69CCDCB15310}"/>
          </ac:graphicFrameMkLst>
        </pc:graphicFrameChg>
      </pc:sldChg>
      <pc:sldChg chg="del">
        <pc:chgData name="RICARDO HUMBERTO SEVILLA AGUILAR" userId="S::rsevilla@cnsf.gob.mx::94c9c77e-ccbf-4b74-aeeb-01ce0f31e326" providerId="AD" clId="Web-{21DDAC3E-E607-434F-9A11-AC74780EE397}" dt="2021-11-25T06:21:28.004" v="65"/>
        <pc:sldMkLst>
          <pc:docMk/>
          <pc:sldMk cId="1300079512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568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eb1016a9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eb1016a9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ae4b7e1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ae4b7e1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55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ae4b7e1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ae4b7e1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86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ae4b7e1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ae4b7e1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ae4b7e1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ae4b7e1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837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ae4b7e1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ae4b7e1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182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eb1016a9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eb1016a9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646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ae4b7e1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ae4b7e1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41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ae4b7e1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ae4b7e1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030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eae4b7e19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eae4b7e19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46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dee42ea8a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dee42ea8a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dbc6d061b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dbc6d061b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dbc6d061b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dbc6d061b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665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dbc6d061b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dbc6d061b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790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deb1016d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deb1016d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9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14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88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11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64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083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0358ad62b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0358ad62b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44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200" y="-11650"/>
            <a:ext cx="9198400" cy="51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45800" y="1143300"/>
            <a:ext cx="6452400" cy="24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98600" y="3594300"/>
            <a:ext cx="4746600" cy="40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34950" y="-19624"/>
            <a:ext cx="9232875" cy="518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/>
          <p:nvPr/>
        </p:nvSpPr>
        <p:spPr>
          <a:xfrm>
            <a:off x="360000" y="360000"/>
            <a:ext cx="8424000" cy="4423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200" y="-11650"/>
            <a:ext cx="9198400" cy="51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49551" y="-23300"/>
            <a:ext cx="9225701" cy="518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-27200" y="-11650"/>
            <a:ext cx="9198401" cy="51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948344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039075" y="787325"/>
            <a:ext cx="1065900" cy="10659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031900" y="3019775"/>
            <a:ext cx="5080200" cy="480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-23300" y="-9475"/>
            <a:ext cx="9190601" cy="51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3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t="89" b="99"/>
          <a:stretch/>
        </p:blipFill>
        <p:spPr>
          <a:xfrm rot="10800000" flipH="1">
            <a:off x="-23300" y="-13074"/>
            <a:ext cx="9209575" cy="5169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715775" y="1898662"/>
            <a:ext cx="19542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4804975" y="1898662"/>
            <a:ext cx="19542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1715825" y="2565850"/>
            <a:ext cx="2623200" cy="1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805025" y="2565850"/>
            <a:ext cx="2623200" cy="1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l="59" r="59"/>
          <a:stretch/>
        </p:blipFill>
        <p:spPr>
          <a:xfrm>
            <a:off x="-35900" y="-13010"/>
            <a:ext cx="9198401" cy="51695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1105025" y="1402600"/>
            <a:ext cx="5395500" cy="28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125" y="-11825"/>
            <a:ext cx="9184849" cy="5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-27200" y="-11650"/>
            <a:ext cx="9198400" cy="51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684275" y="1036950"/>
            <a:ext cx="4430100" cy="9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684275" y="2018250"/>
            <a:ext cx="4430100" cy="2088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3301" y="-9475"/>
            <a:ext cx="9190601" cy="516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>
            <a:spLocks noGrp="1"/>
          </p:cNvSpPr>
          <p:nvPr>
            <p:ph type="ctrTitle"/>
          </p:nvPr>
        </p:nvSpPr>
        <p:spPr>
          <a:xfrm>
            <a:off x="2608425" y="692400"/>
            <a:ext cx="3927000" cy="7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1712225" y="1435725"/>
            <a:ext cx="57195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2"/>
          </p:nvPr>
        </p:nvSpPr>
        <p:spPr>
          <a:xfrm>
            <a:off x="3050125" y="2053125"/>
            <a:ext cx="30438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1949825" y="3801825"/>
            <a:ext cx="5251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SemiBold"/>
              <a:buNone/>
              <a:defRPr sz="33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8" r:id="rId8"/>
    <p:sldLayoutId id="2147483671" r:id="rId9"/>
    <p:sldLayoutId id="2147483676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>
            <a:spLocks noGrp="1"/>
          </p:cNvSpPr>
          <p:nvPr>
            <p:ph type="ctrTitle"/>
          </p:nvPr>
        </p:nvSpPr>
        <p:spPr>
          <a:xfrm>
            <a:off x="1331946" y="983973"/>
            <a:ext cx="6452400" cy="24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/>
              <a:t>Taller sobre el Manual del Sistema Estadístico de Fianzas</a:t>
            </a:r>
            <a:endParaRPr lang="en-US" sz="4800" dirty="0"/>
          </a:p>
        </p:txBody>
      </p:sp>
      <p:sp>
        <p:nvSpPr>
          <p:cNvPr id="173" name="Google Shape;173;p35"/>
          <p:cNvSpPr txBox="1">
            <a:spLocks noGrp="1"/>
          </p:cNvSpPr>
          <p:nvPr>
            <p:ph type="subTitle" idx="1"/>
          </p:nvPr>
        </p:nvSpPr>
        <p:spPr>
          <a:xfrm>
            <a:off x="2198600" y="3594300"/>
            <a:ext cx="4746600" cy="405900"/>
          </a:xfrm>
          <a:prstGeom prst="rect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2021</a:t>
            </a:r>
            <a:endParaRPr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Fideicomiso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Los honorarios recibidos por fideicomisos reportados en este archivo deberán guardar consistencia con el sistema RR7 al cierre del ejercicio que se reporta.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3EB3CA9-E442-48E5-84FB-E46659DB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2176"/>
              </p:ext>
            </p:extLst>
          </p:nvPr>
        </p:nvGraphicFramePr>
        <p:xfrm>
          <a:off x="855426" y="2310344"/>
          <a:ext cx="7050991" cy="641208"/>
        </p:xfrm>
        <a:graphic>
          <a:graphicData uri="http://schemas.openxmlformats.org/drawingml/2006/table">
            <a:tbl>
              <a:tblPr firstRow="1" firstCol="1" bandRow="1"/>
              <a:tblGrid>
                <a:gridCol w="1091138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530927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607128">
                  <a:extLst>
                    <a:ext uri="{9D8B030D-6E8A-4147-A177-3AD203B41FA5}">
                      <a16:colId xmlns:a16="http://schemas.microsoft.com/office/drawing/2014/main" val="69032849"/>
                    </a:ext>
                  </a:extLst>
                </a:gridCol>
                <a:gridCol w="1297798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Clave Operaciones Análogas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Subclave Operaciones Análogas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Operaciones Análogas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010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Honorarios Recibidos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06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subTitle" idx="1"/>
          </p:nvPr>
        </p:nvSpPr>
        <p:spPr>
          <a:xfrm>
            <a:off x="2051421" y="1651104"/>
            <a:ext cx="4430100" cy="2088300"/>
          </a:xfrm>
          <a:prstGeom prst="rect">
            <a:avLst/>
          </a:prstGeom>
          <a:ln>
            <a:solidFill>
              <a:srgbClr val="67B5BC"/>
            </a:solidFill>
            <a:prstDash val="sysDash"/>
          </a:ln>
        </p:spPr>
        <p:txBody>
          <a:bodyPr spcFirstLastPara="1" wrap="square" lIns="270000" tIns="90000" rIns="27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Validaciones actuales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Primas y Responsabilidades</a:t>
            </a:r>
            <a:endParaRPr dirty="0"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105025" y="1402600"/>
            <a:ext cx="5395500" cy="1922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buClr>
                <a:srgbClr val="273D40"/>
              </a:buClr>
              <a:buSzPts val="600"/>
            </a:pPr>
            <a:r>
              <a:rPr lang="es-MX" dirty="0">
                <a:solidFill>
                  <a:schemeClr val="dk1"/>
                </a:solidFill>
              </a:rPr>
              <a:t>Existen registros en la tabla de Primas y Responsabilidades a nivel póliza y tipo de fianza con año de Fecha de Emisión igual a 2020 que no se encuentran reportadas en el ejercicio 2020.</a:t>
            </a:r>
            <a:endParaRPr lang="es-ES"/>
          </a:p>
          <a:p>
            <a:pPr marL="285750" indent="-285750">
              <a:buClr>
                <a:srgbClr val="273D40"/>
              </a:buClr>
              <a:buSzPts val="600"/>
            </a:pPr>
            <a:endParaRPr lang="es-MX" dirty="0">
              <a:solidFill>
                <a:schemeClr val="dk1"/>
              </a:solidFill>
            </a:endParaRP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Nota: Esta validación se debe realizar para las Fecha de Emisión 2017, 2018, 2019 y 2020.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F41235F-9887-46BC-9359-42EEC8830907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6FA87E-0637-4FEA-AF3C-02B13A58C098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8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/>
              <a:t>Primas y Responsabilidades</a:t>
            </a:r>
            <a:endParaRPr lang="es-ES"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105025" y="1402600"/>
            <a:ext cx="5395500" cy="1125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273D40"/>
              </a:buClr>
              <a:buSzPts val="600"/>
            </a:pPr>
            <a:r>
              <a:rPr lang="es-MX" dirty="0">
                <a:solidFill>
                  <a:schemeClr val="dk1"/>
                </a:solidFill>
              </a:rPr>
              <a:t>El Año de Emisión es igual a 2021 y no existen tipo de movimiento fianza de Emisión o Renovación.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F41235F-9887-46BC-9359-42EEC8830907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6FA87E-0637-4FEA-AF3C-02B13A58C098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83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Responsabilidades</a:t>
            </a:r>
            <a:endParaRPr dirty="0"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105025" y="1402600"/>
            <a:ext cx="5395500" cy="1922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273D40"/>
              </a:buClr>
              <a:buSzPts val="600"/>
            </a:pPr>
            <a:r>
              <a:rPr lang="es-MX" dirty="0">
                <a:solidFill>
                  <a:schemeClr val="dk1"/>
                </a:solidFill>
              </a:rPr>
              <a:t>Existen registros en la tabla de Responsabilidades a nivel póliza con año de Fecha Emisión igual a 2020 que no se encuentran reportadas en el ejercicio 2020.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s-MX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s-MX" dirty="0">
                <a:solidFill>
                  <a:schemeClr val="dk1"/>
                </a:solidFill>
              </a:rPr>
              <a:t>Nota: Esta validación se debe realizar para las Fecha de Emisión 2017, 2018, 2019 y 2020.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F41235F-9887-46BC-9359-42EEC8830907}"/>
              </a:ext>
            </a:extLst>
          </p:cNvPr>
          <p:cNvCxnSpPr>
            <a:cxnSpLocks/>
          </p:cNvCxnSpPr>
          <p:nvPr/>
        </p:nvCxnSpPr>
        <p:spPr>
          <a:xfrm>
            <a:off x="720436" y="955964"/>
            <a:ext cx="6373091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6FA87E-0637-4FEA-AF3C-02B13A58C098}"/>
              </a:ext>
            </a:extLst>
          </p:cNvPr>
          <p:cNvCxnSpPr>
            <a:cxnSpLocks/>
          </p:cNvCxnSpPr>
          <p:nvPr/>
        </p:nvCxnSpPr>
        <p:spPr>
          <a:xfrm>
            <a:off x="706582" y="387928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023435E-A1AA-401B-B708-77EDB0EA9B44}"/>
              </a:ext>
            </a:extLst>
          </p:cNvPr>
          <p:cNvCxnSpPr/>
          <p:nvPr/>
        </p:nvCxnSpPr>
        <p:spPr>
          <a:xfrm>
            <a:off x="1164920" y="4070959"/>
            <a:ext cx="5987442" cy="0"/>
          </a:xfrm>
          <a:prstGeom prst="line">
            <a:avLst/>
          </a:prstGeom>
          <a:ln w="9525" cap="flat" cmpd="sng" algn="ctr">
            <a:solidFill>
              <a:srgbClr val="E6867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61DA45E-AD90-47F6-980D-2EEE0220ED5C}"/>
              </a:ext>
            </a:extLst>
          </p:cNvPr>
          <p:cNvCxnSpPr/>
          <p:nvPr/>
        </p:nvCxnSpPr>
        <p:spPr>
          <a:xfrm>
            <a:off x="1728592" y="3895595"/>
            <a:ext cx="0" cy="388306"/>
          </a:xfrm>
          <a:prstGeom prst="line">
            <a:avLst/>
          </a:prstGeom>
          <a:ln>
            <a:solidFill>
              <a:srgbClr val="E68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6943739-842E-41B9-B71A-D6C8AAE1C168}"/>
              </a:ext>
            </a:extLst>
          </p:cNvPr>
          <p:cNvCxnSpPr/>
          <p:nvPr/>
        </p:nvCxnSpPr>
        <p:spPr>
          <a:xfrm>
            <a:off x="3697266" y="3922735"/>
            <a:ext cx="0" cy="388306"/>
          </a:xfrm>
          <a:prstGeom prst="line">
            <a:avLst/>
          </a:prstGeom>
          <a:ln>
            <a:solidFill>
              <a:srgbClr val="E68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222E528-125C-49D6-B61E-BD4E58457784}"/>
              </a:ext>
            </a:extLst>
          </p:cNvPr>
          <p:cNvCxnSpPr/>
          <p:nvPr/>
        </p:nvCxnSpPr>
        <p:spPr>
          <a:xfrm>
            <a:off x="5676378" y="3935261"/>
            <a:ext cx="0" cy="388306"/>
          </a:xfrm>
          <a:prstGeom prst="line">
            <a:avLst/>
          </a:prstGeom>
          <a:ln>
            <a:solidFill>
              <a:srgbClr val="E686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rir llave 13">
            <a:extLst>
              <a:ext uri="{FF2B5EF4-FFF2-40B4-BE49-F238E27FC236}">
                <a16:creationId xmlns:a16="http://schemas.microsoft.com/office/drawing/2014/main" id="{2A13077F-A0B4-4796-ABA1-22962F1AC665}"/>
              </a:ext>
            </a:extLst>
          </p:cNvPr>
          <p:cNvSpPr/>
          <p:nvPr/>
        </p:nvSpPr>
        <p:spPr>
          <a:xfrm rot="16200000">
            <a:off x="2586625" y="3501024"/>
            <a:ext cx="263047" cy="1979112"/>
          </a:xfrm>
          <a:prstGeom prst="leftBrace">
            <a:avLst/>
          </a:prstGeom>
          <a:ln>
            <a:solidFill>
              <a:srgbClr val="A4C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44D812-ED8A-483F-8F1D-3C48311174B5}"/>
              </a:ext>
            </a:extLst>
          </p:cNvPr>
          <p:cNvSpPr txBox="1"/>
          <p:nvPr/>
        </p:nvSpPr>
        <p:spPr>
          <a:xfrm>
            <a:off x="1728592" y="4609578"/>
            <a:ext cx="2054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Fecha de emisión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93DF102-1AF5-45C4-816A-DA4C50A03AE9}"/>
              </a:ext>
            </a:extLst>
          </p:cNvPr>
          <p:cNvSpPr txBox="1"/>
          <p:nvPr/>
        </p:nvSpPr>
        <p:spPr>
          <a:xfrm>
            <a:off x="4210833" y="3684740"/>
            <a:ext cx="92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7ADD97-ED95-41F5-952A-301DCDC19423}"/>
              </a:ext>
            </a:extLst>
          </p:cNvPr>
          <p:cNvSpPr txBox="1"/>
          <p:nvPr/>
        </p:nvSpPr>
        <p:spPr>
          <a:xfrm>
            <a:off x="2221282" y="3686828"/>
            <a:ext cx="92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2020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2DBCF-9259-461B-BC23-EC03BCAF6534}"/>
              </a:ext>
            </a:extLst>
          </p:cNvPr>
          <p:cNvSpPr txBox="1"/>
          <p:nvPr/>
        </p:nvSpPr>
        <p:spPr>
          <a:xfrm>
            <a:off x="3171173" y="3334011"/>
            <a:ext cx="113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Reportar en el ejercicio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/>
              <a:t>Movimientos del ejercicio</a:t>
            </a:r>
            <a:endParaRPr lang="es-ES"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069306" y="1039459"/>
            <a:ext cx="5395500" cy="31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buClr>
                <a:srgbClr val="273D40"/>
              </a:buClr>
              <a:buSzPts val="600"/>
            </a:pPr>
            <a:r>
              <a:rPr lang="es-MX" sz="1300">
                <a:solidFill>
                  <a:schemeClr val="dk1"/>
                </a:solidFill>
              </a:rPr>
              <a:t>El Año de Emisión es menor a 2021 y no existe un movimiento de reclamación recibida o</a:t>
            </a:r>
            <a:r>
              <a:rPr lang="es-MX" sz="1300" dirty="0">
                <a:solidFill>
                  <a:srgbClr val="FF0000"/>
                </a:solidFill>
              </a:rPr>
              <a:t> </a:t>
            </a:r>
            <a:r>
              <a:rPr lang="es-MX" sz="1300" b="1">
                <a:solidFill>
                  <a:schemeClr val="tx1"/>
                </a:solidFill>
              </a:rPr>
              <a:t>reclamación contingente</a:t>
            </a:r>
            <a:r>
              <a:rPr lang="es-MX" sz="1300">
                <a:solidFill>
                  <a:schemeClr val="dk1"/>
                </a:solidFill>
              </a:rPr>
              <a:t> a nivel póliza y reclamación en el ejercicio actual o anteriores</a:t>
            </a:r>
            <a:endParaRPr lang="es-MX" sz="1300" dirty="0">
              <a:solidFill>
                <a:schemeClr val="dk1"/>
              </a:solidFill>
            </a:endParaRPr>
          </a:p>
          <a:p>
            <a:pPr marL="0" indent="0" algn="just">
              <a:lnSpc>
                <a:spcPct val="114999"/>
              </a:lnSpc>
              <a:buSzPts val="600"/>
              <a:buFont typeface="Poppins"/>
              <a:buNone/>
            </a:pPr>
            <a:endParaRPr lang="es-MX" sz="13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s-MX" sz="1300" dirty="0">
                <a:solidFill>
                  <a:schemeClr val="dk1"/>
                </a:solidFill>
              </a:rPr>
              <a:t>Nota: Esta validación se va a realizar con pólizas emitidas en 2017, 2018, 2019 y 2020.</a:t>
            </a:r>
          </a:p>
          <a:p>
            <a:pPr marL="0" indent="0">
              <a:lnSpc>
                <a:spcPct val="114999"/>
              </a:lnSpc>
              <a:buSzPts val="600"/>
              <a:buNone/>
            </a:pPr>
            <a:endParaRPr lang="es-MX" dirty="0">
              <a:solidFill>
                <a:schemeClr val="dk1"/>
              </a:solidFill>
            </a:endParaRPr>
          </a:p>
          <a:p>
            <a:pPr marL="0" indent="0">
              <a:lnSpc>
                <a:spcPct val="114999"/>
              </a:lnSpc>
              <a:buSzPts val="600"/>
              <a:buNone/>
            </a:pPr>
            <a:endParaRPr lang="es-MX" dirty="0">
              <a:solidFill>
                <a:schemeClr val="dk1"/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F41235F-9887-46BC-9359-42EEC8830907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6FA87E-0637-4FEA-AF3C-02B13A58C098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Tipo de Garantía</a:t>
            </a:r>
            <a:endParaRPr dirty="0"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105025" y="1402600"/>
            <a:ext cx="5395500" cy="11258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buClr>
                <a:srgbClr val="273D40"/>
              </a:buClr>
              <a:buSzPts val="600"/>
            </a:pPr>
            <a:r>
              <a:rPr lang="es-MX" dirty="0">
                <a:solidFill>
                  <a:schemeClr val="dk1"/>
                </a:solidFill>
              </a:rPr>
              <a:t>Existen registros donde el valor de la variable Tipo de Garantía de la tabla de Movimiento es distinta para la misma póliza y número de reclamación en los ejercicios 2020 y 2021.</a:t>
            </a:r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F41235F-9887-46BC-9359-42EEC8830907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6FA87E-0637-4FEA-AF3C-02B13A58C098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6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subTitle" idx="1"/>
          </p:nvPr>
        </p:nvSpPr>
        <p:spPr>
          <a:xfrm>
            <a:off x="2051421" y="1651104"/>
            <a:ext cx="4430100" cy="2088300"/>
          </a:xfrm>
          <a:prstGeom prst="rect">
            <a:avLst/>
          </a:prstGeom>
          <a:ln>
            <a:solidFill>
              <a:srgbClr val="A0C575"/>
            </a:solidFill>
            <a:prstDash val="sysDash"/>
          </a:ln>
        </p:spPr>
        <p:txBody>
          <a:bodyPr spcFirstLastPara="1" wrap="square" lIns="270000" tIns="90000" rIns="27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Validaciones nuevas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2558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Comisión Directa</a:t>
            </a:r>
            <a:endParaRPr dirty="0"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105025" y="1402600"/>
            <a:ext cx="5395500" cy="20541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Se debe capturar el monto neto de las comisiones o compensaciones directas otorgadas a los agentes, por cada movimiento durante el periodo de reporte.</a:t>
            </a:r>
            <a:endParaRPr lang="es-ES"/>
          </a:p>
          <a:p>
            <a:pPr marL="285750" indent="-285750">
              <a:buClr>
                <a:srgbClr val="273D40"/>
              </a:buClr>
              <a:buSzPts val="600"/>
            </a:pPr>
            <a:endParaRPr lang="es-MX" dirty="0">
              <a:solidFill>
                <a:schemeClr val="dk1"/>
              </a:solidFill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s-MX" dirty="0">
                <a:solidFill>
                  <a:schemeClr val="dk1"/>
                </a:solidFill>
              </a:rPr>
              <a:t>Si el año de la fecha emisión es igual al año de reporte entonces la comisión directa debe ser menor a la prima emitida.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F41235F-9887-46BC-9359-42EEC8830907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6FA87E-0637-4FEA-AF3C-02B13A58C098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7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Comisión Directa</a:t>
            </a:r>
            <a:endParaRPr dirty="0"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105025" y="1402600"/>
            <a:ext cx="5395500" cy="20541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Se debe capturar el monto neto de las comisiones o compensaciones directas otorgadas a los agentes, por cada movimiento durante el periodo de reporte.</a:t>
            </a:r>
            <a:endParaRPr lang="es-ES"/>
          </a:p>
          <a:p>
            <a:pPr marL="0" indent="0">
              <a:buClr>
                <a:srgbClr val="273D40"/>
              </a:buClr>
              <a:buSzPts val="600"/>
              <a:buNone/>
            </a:pPr>
            <a:endParaRPr lang="es-MX" dirty="0">
              <a:solidFill>
                <a:schemeClr val="dk1"/>
              </a:solidFill>
            </a:endParaRPr>
          </a:p>
          <a:p>
            <a:pPr marL="285750" indent="-285750">
              <a:buClr>
                <a:srgbClr val="273D40"/>
              </a:buClr>
              <a:buSzPts val="600"/>
            </a:pPr>
            <a:r>
              <a:rPr lang="es-MX" dirty="0">
                <a:solidFill>
                  <a:schemeClr val="dk1"/>
                </a:solidFill>
              </a:rPr>
              <a:t>Si la Forma de venta es Directo (clave 3) entonces la Comisión directa debe ser igual a 0.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F41235F-9887-46BC-9359-42EEC8830907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6FA87E-0637-4FEA-AF3C-02B13A58C098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22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Primas y Responsabilidades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Las primas emitidas y cedidas reportadas en este archivo deberán guardar consistencia con el sistema RR7 al cierre del ejercicio que se reporta.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8D47F3E-8416-444C-B02D-E552E73A7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70586"/>
              </p:ext>
            </p:extLst>
          </p:nvPr>
        </p:nvGraphicFramePr>
        <p:xfrm>
          <a:off x="1554602" y="2051372"/>
          <a:ext cx="6003053" cy="697412"/>
        </p:xfrm>
        <a:graphic>
          <a:graphicData uri="http://schemas.openxmlformats.org/drawingml/2006/table">
            <a:tbl>
              <a:tblPr firstRow="1" firstCol="1" bandRow="1"/>
              <a:tblGrid>
                <a:gridCol w="1501228">
                  <a:extLst>
                    <a:ext uri="{9D8B030D-6E8A-4147-A177-3AD203B41FA5}">
                      <a16:colId xmlns:a16="http://schemas.microsoft.com/office/drawing/2014/main" val="1279827750"/>
                    </a:ext>
                  </a:extLst>
                </a:gridCol>
                <a:gridCol w="1500298">
                  <a:extLst>
                    <a:ext uri="{9D8B030D-6E8A-4147-A177-3AD203B41FA5}">
                      <a16:colId xmlns:a16="http://schemas.microsoft.com/office/drawing/2014/main" val="3961288013"/>
                    </a:ext>
                  </a:extLst>
                </a:gridCol>
                <a:gridCol w="1513313">
                  <a:extLst>
                    <a:ext uri="{9D8B030D-6E8A-4147-A177-3AD203B41FA5}">
                      <a16:colId xmlns:a16="http://schemas.microsoft.com/office/drawing/2014/main" val="1752862808"/>
                    </a:ext>
                  </a:extLst>
                </a:gridCol>
                <a:gridCol w="1488214">
                  <a:extLst>
                    <a:ext uri="{9D8B030D-6E8A-4147-A177-3AD203B41FA5}">
                      <a16:colId xmlns:a16="http://schemas.microsoft.com/office/drawing/2014/main" val="3137042133"/>
                    </a:ext>
                  </a:extLst>
                </a:gridCol>
              </a:tblGrid>
              <a:tr h="348706"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Ramo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Tabla del RR7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Clave Primas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RR8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72065"/>
                  </a:ext>
                </a:extLst>
              </a:tr>
              <a:tr h="348706"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140-170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Primas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070 + 080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Prima Emitida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7870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208779C-E615-4724-8C47-0137CC59F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09372"/>
              </p:ext>
            </p:extLst>
          </p:nvPr>
        </p:nvGraphicFramePr>
        <p:xfrm>
          <a:off x="1555017" y="2953737"/>
          <a:ext cx="6018664" cy="641208"/>
        </p:xfrm>
        <a:graphic>
          <a:graphicData uri="http://schemas.openxmlformats.org/drawingml/2006/table">
            <a:tbl>
              <a:tblPr firstRow="1" firstCol="1" bandRow="1"/>
              <a:tblGrid>
                <a:gridCol w="1505132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504201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517247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492084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Ramo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Clave Primas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RR8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Primas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190 + 200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Prima Cedida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</a:tbl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Movimientos del Ejercicio</a:t>
            </a:r>
            <a:endParaRPr dirty="0"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1091171" y="1035453"/>
            <a:ext cx="5395500" cy="38136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Se validarán los saldos de las reclamaciones recibidas y los movimientos del ejercicio.</a:t>
            </a:r>
            <a:endParaRPr lang="es-ES" dirty="0"/>
          </a:p>
          <a:p>
            <a:pPr marL="0" indent="0" algn="just">
              <a:buClr>
                <a:srgbClr val="273D40"/>
              </a:buClr>
              <a:buSzPts val="600"/>
              <a:buNone/>
            </a:pPr>
            <a:endParaRPr lang="es-MX" dirty="0">
              <a:solidFill>
                <a:schemeClr val="dk1"/>
              </a:solidFill>
            </a:endParaRPr>
          </a:p>
          <a:p>
            <a:pPr marL="0" indent="0" algn="just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El Monto Reclamaciones Recibidas del cierre del ejercicio 2021 </a:t>
            </a:r>
            <a:r>
              <a:rPr lang="es-MX" sz="1000" dirty="0">
                <a:solidFill>
                  <a:schemeClr val="dk1"/>
                </a:solidFill>
              </a:rPr>
              <a:t>tabla reclamaciones </a:t>
            </a:r>
            <a:r>
              <a:rPr lang="es-MX" dirty="0">
                <a:solidFill>
                  <a:schemeClr val="dk1"/>
                </a:solidFill>
              </a:rPr>
              <a:t>debe ser igual a: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endParaRPr lang="es-MX" dirty="0">
              <a:solidFill>
                <a:schemeClr val="dk1"/>
              </a:solidFill>
            </a:endParaRP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    Monto Reclamaciones Recibidas 2020 </a:t>
            </a:r>
            <a:r>
              <a:rPr lang="es-MX" sz="1000" dirty="0">
                <a:solidFill>
                  <a:schemeClr val="dk1"/>
                </a:solidFill>
              </a:rPr>
              <a:t>tabla reclamaciones</a:t>
            </a: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+  Reclamaciones Recibidas 2021 </a:t>
            </a:r>
            <a:r>
              <a:rPr lang="es-MX" sz="1000" dirty="0">
                <a:solidFill>
                  <a:schemeClr val="dk1"/>
                </a:solidFill>
              </a:rPr>
              <a:t>tabla movimiento</a:t>
            </a:r>
            <a:endParaRPr lang="es-MX" dirty="0">
              <a:solidFill>
                <a:schemeClr val="dk1"/>
              </a:solidFill>
            </a:endParaRP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-  Montos Pagados 2021 </a:t>
            </a:r>
            <a:r>
              <a:rPr lang="es-MX" sz="1000" dirty="0">
                <a:solidFill>
                  <a:schemeClr val="dk1"/>
                </a:solidFill>
              </a:rPr>
              <a:t>tabla movimiento</a:t>
            </a:r>
            <a:endParaRPr lang="es-MX" dirty="0">
              <a:solidFill>
                <a:schemeClr val="dk1"/>
              </a:solidFill>
            </a:endParaRPr>
          </a:p>
          <a:p>
            <a:pPr marL="0" indent="0">
              <a:buClr>
                <a:srgbClr val="273D40"/>
              </a:buClr>
              <a:buSzPts val="600"/>
              <a:buNone/>
            </a:pPr>
            <a:r>
              <a:rPr lang="es-MX" dirty="0">
                <a:solidFill>
                  <a:schemeClr val="dk1"/>
                </a:solidFill>
              </a:rPr>
              <a:t>- Montos Improcedentes 2021 </a:t>
            </a:r>
            <a:r>
              <a:rPr lang="es-MX" sz="1000" dirty="0">
                <a:solidFill>
                  <a:schemeClr val="dk1"/>
                </a:solidFill>
              </a:rPr>
              <a:t>tabla movimiento</a:t>
            </a:r>
          </a:p>
          <a:p>
            <a:pPr marL="285750" indent="-285750">
              <a:buClr>
                <a:srgbClr val="273D40"/>
              </a:buClr>
              <a:buSzPts val="600"/>
              <a:buFontTx/>
              <a:buChar char="-"/>
            </a:pPr>
            <a:endParaRPr lang="es-MX" dirty="0">
              <a:solidFill>
                <a:schemeClr val="dk1"/>
              </a:solidFill>
            </a:endParaRPr>
          </a:p>
          <a:p>
            <a:pPr marL="450850" indent="-450850" algn="just">
              <a:buClr>
                <a:srgbClr val="273D40"/>
              </a:buClr>
              <a:buSzPts val="600"/>
              <a:buNone/>
              <a:tabLst>
                <a:tab pos="450850" algn="l"/>
              </a:tabLst>
            </a:pPr>
            <a:r>
              <a:rPr lang="es-MX" sz="1200" b="1" dirty="0">
                <a:solidFill>
                  <a:schemeClr val="dk1"/>
                </a:solidFill>
              </a:rPr>
              <a:t>Nota:</a:t>
            </a:r>
            <a:r>
              <a:rPr lang="es-MX" sz="1200" dirty="0">
                <a:solidFill>
                  <a:schemeClr val="dk1"/>
                </a:solidFill>
              </a:rPr>
              <a:t> Puede existir una diferencia por las reclamaciones recibidas que se convirtieron en contingentes, pero dicha diferencia debe ser menor o igual a las reclamaciones contingentes reportadas en la tabla de movimiento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F41235F-9887-46BC-9359-42EEC8830907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66FA87E-0637-4FEA-AF3C-02B13A58C098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36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Catálogos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8;p39">
            <a:extLst>
              <a:ext uri="{FF2B5EF4-FFF2-40B4-BE49-F238E27FC236}">
                <a16:creationId xmlns:a16="http://schemas.microsoft.com/office/drawing/2014/main" id="{31BBD4B2-83D4-45A8-B645-3EFF7B4E5D85}"/>
              </a:ext>
            </a:extLst>
          </p:cNvPr>
          <p:cNvSpPr txBox="1">
            <a:spLocks/>
          </p:cNvSpPr>
          <p:nvPr/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500"/>
            </a:pPr>
            <a:r>
              <a:rPr lang="es-MX" sz="3300" dirty="0">
                <a:solidFill>
                  <a:schemeClr val="dk1"/>
                </a:solidFill>
                <a:latin typeface="Poppins SemiBold"/>
                <a:cs typeface="Poppins SemiBold"/>
                <a:sym typeface="Poppins SemiBold"/>
              </a:rPr>
              <a:t>Tipo de Fianza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EBD55E9-2890-4899-AE86-390143F40FA3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2F804C5-8D99-4C55-8B3B-15DA48CB1B43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209;p39">
            <a:extLst>
              <a:ext uri="{FF2B5EF4-FFF2-40B4-BE49-F238E27FC236}">
                <a16:creationId xmlns:a16="http://schemas.microsoft.com/office/drawing/2014/main" id="{22A15A39-CEB5-45FF-8FF5-8962ED057F09}"/>
              </a:ext>
            </a:extLst>
          </p:cNvPr>
          <p:cNvSpPr txBox="1">
            <a:spLocks/>
          </p:cNvSpPr>
          <p:nvPr/>
        </p:nvSpPr>
        <p:spPr>
          <a:xfrm>
            <a:off x="1105025" y="1402600"/>
            <a:ext cx="5395500" cy="66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273D40"/>
              </a:buClr>
              <a:buSzPts val="600"/>
            </a:pPr>
            <a:r>
              <a:rPr lang="es-MX" sz="1400" dirty="0">
                <a:latin typeface="Poppins"/>
                <a:cs typeface="Poppins"/>
                <a:sym typeface="Poppins"/>
              </a:rPr>
              <a:t>Se debe registrar la clave asignada que corresponda al tipo de fianza contratada por el fiado.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12BF96B7-0793-4755-AD3C-D7C54E455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51746"/>
              </p:ext>
            </p:extLst>
          </p:nvPr>
        </p:nvGraphicFramePr>
        <p:xfrm>
          <a:off x="2766632" y="2212090"/>
          <a:ext cx="3774561" cy="277880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85674">
                  <a:extLst>
                    <a:ext uri="{9D8B030D-6E8A-4147-A177-3AD203B41FA5}">
                      <a16:colId xmlns:a16="http://schemas.microsoft.com/office/drawing/2014/main" val="900272609"/>
                    </a:ext>
                  </a:extLst>
                </a:gridCol>
                <a:gridCol w="2688887">
                  <a:extLst>
                    <a:ext uri="{9D8B030D-6E8A-4147-A177-3AD203B41FA5}">
                      <a16:colId xmlns:a16="http://schemas.microsoft.com/office/drawing/2014/main" val="2275018738"/>
                    </a:ext>
                  </a:extLst>
                </a:gridCol>
              </a:tblGrid>
              <a:tr h="17065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150"/>
                        </a:lnSpc>
                        <a:spcAft>
                          <a:spcPts val="505"/>
                        </a:spcAft>
                      </a:pPr>
                      <a:r>
                        <a:rPr lang="es-ES" sz="1200" b="1" dirty="0">
                          <a:effectLst/>
                        </a:rPr>
                        <a:t>Clave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249" marR="28249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150"/>
                        </a:lnSpc>
                        <a:spcAft>
                          <a:spcPts val="505"/>
                        </a:spcAft>
                      </a:pPr>
                      <a:r>
                        <a:rPr lang="es-ES" sz="1200" b="1" dirty="0">
                          <a:effectLst/>
                        </a:rPr>
                        <a:t>Tipo de Fianza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249" marR="28249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04287"/>
                  </a:ext>
                </a:extLst>
              </a:tr>
              <a:tr h="2764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111 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Personal Administrativo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72276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112 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Vendedores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72167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113 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MX" sz="1100" b="0" i="0" dirty="0">
                          <a:effectLst/>
                          <a:latin typeface="Arial" panose="020B0604020202020204" pitchFamily="34" charset="0"/>
                        </a:rPr>
                        <a:t>Agentes de Seguros y/o Fianzas </a:t>
                      </a:r>
                      <a:endParaRPr lang="es-MX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93564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121 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Cédula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00530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122 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Global Tradicional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07629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123 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Global Integral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51397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124 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/>
                        </a:rPr>
                        <a:t>Monto </a:t>
                      </a:r>
                      <a:r>
                        <a:rPr lang="es-ES" sz="1100" b="0" i="0" err="1">
                          <a:effectLst/>
                          <a:latin typeface="Arial"/>
                        </a:rPr>
                        <a:t>Unico</a:t>
                      </a:r>
                      <a:r>
                        <a:rPr lang="es-ES" sz="1100" b="0" i="0" dirty="0">
                          <a:effectLst/>
                          <a:latin typeface="Arial"/>
                        </a:rPr>
                        <a:t> para Vendedores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33383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125 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Cobertura Combinada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64595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131 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Fidelidad Especiales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946892"/>
                  </a:ext>
                </a:extLst>
              </a:tr>
              <a:tr h="20336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141 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Fidelidad Primer Riesgo </a:t>
                      </a:r>
                      <a:endParaRPr lang="es-ES" sz="1100" b="0" i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033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8;p39">
            <a:extLst>
              <a:ext uri="{FF2B5EF4-FFF2-40B4-BE49-F238E27FC236}">
                <a16:creationId xmlns:a16="http://schemas.microsoft.com/office/drawing/2014/main" id="{31BBD4B2-83D4-45A8-B645-3EFF7B4E5D85}"/>
              </a:ext>
            </a:extLst>
          </p:cNvPr>
          <p:cNvSpPr txBox="1">
            <a:spLocks/>
          </p:cNvSpPr>
          <p:nvPr/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500"/>
            </a:pPr>
            <a:r>
              <a:rPr lang="es-MX" sz="3300" dirty="0">
                <a:solidFill>
                  <a:schemeClr val="dk1"/>
                </a:solidFill>
                <a:latin typeface="Poppins SemiBold"/>
                <a:cs typeface="Poppins SemiBold"/>
                <a:sym typeface="Poppins SemiBold"/>
              </a:rPr>
              <a:t>Tipo de Movimiento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EBD55E9-2890-4899-AE86-390143F40FA3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2F804C5-8D99-4C55-8B3B-15DA48CB1B43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209;p39">
            <a:extLst>
              <a:ext uri="{FF2B5EF4-FFF2-40B4-BE49-F238E27FC236}">
                <a16:creationId xmlns:a16="http://schemas.microsoft.com/office/drawing/2014/main" id="{22A15A39-CEB5-45FF-8FF5-8962ED057F09}"/>
              </a:ext>
            </a:extLst>
          </p:cNvPr>
          <p:cNvSpPr txBox="1">
            <a:spLocks/>
          </p:cNvSpPr>
          <p:nvPr/>
        </p:nvSpPr>
        <p:spPr>
          <a:xfrm>
            <a:off x="1105025" y="1402600"/>
            <a:ext cx="5395500" cy="66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273D40"/>
              </a:buClr>
              <a:buSzPts val="600"/>
            </a:pPr>
            <a:r>
              <a:rPr lang="es-MX" sz="1400" dirty="0">
                <a:latin typeface="Poppins"/>
                <a:cs typeface="Poppins"/>
                <a:sym typeface="Poppins"/>
              </a:rPr>
              <a:t>Se debe capturar la clave del tipo de movimiento realizado durante el periodo de reporte.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F12E3AB-0700-49DB-B28C-69CCDCB15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30299"/>
              </p:ext>
            </p:extLst>
          </p:nvPr>
        </p:nvGraphicFramePr>
        <p:xfrm>
          <a:off x="2473629" y="2196393"/>
          <a:ext cx="4582239" cy="226064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41306">
                  <a:extLst>
                    <a:ext uri="{9D8B030D-6E8A-4147-A177-3AD203B41FA5}">
                      <a16:colId xmlns:a16="http://schemas.microsoft.com/office/drawing/2014/main" val="900272609"/>
                    </a:ext>
                  </a:extLst>
                </a:gridCol>
                <a:gridCol w="3840933">
                  <a:extLst>
                    <a:ext uri="{9D8B030D-6E8A-4147-A177-3AD203B41FA5}">
                      <a16:colId xmlns:a16="http://schemas.microsoft.com/office/drawing/2014/main" val="2275018738"/>
                    </a:ext>
                  </a:extLst>
                </a:gridCol>
              </a:tblGrid>
              <a:tr h="170652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150"/>
                        </a:lnSpc>
                        <a:spcAft>
                          <a:spcPts val="505"/>
                        </a:spcAft>
                      </a:pPr>
                      <a:r>
                        <a:rPr lang="es-ES" sz="1200" b="1" dirty="0">
                          <a:effectLst/>
                        </a:rPr>
                        <a:t>Clave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249" marR="28249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150"/>
                        </a:lnSpc>
                        <a:spcAft>
                          <a:spcPts val="505"/>
                        </a:spcAft>
                      </a:pPr>
                      <a:r>
                        <a:rPr lang="es-ES" sz="1200" b="1" dirty="0">
                          <a:effectLst/>
                        </a:rPr>
                        <a:t>Tipo de Movimiento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249" marR="28249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04287"/>
                  </a:ext>
                </a:extLst>
              </a:tr>
              <a:tr h="27643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1 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Reclamación recibida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72276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2 </a:t>
                      </a:r>
                      <a:endParaRPr lang="es-E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Reclamación pagada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72167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3 </a:t>
                      </a:r>
                      <a:endParaRPr lang="es-E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Provisión de fondos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593564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4 </a:t>
                      </a:r>
                      <a:endParaRPr lang="es-E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Recuperación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00530"/>
                  </a:ext>
                </a:extLst>
              </a:tr>
              <a:tr h="19511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5 </a:t>
                      </a:r>
                      <a:endParaRPr lang="es-E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Improcedencia o baja </a:t>
                      </a:r>
                      <a:endParaRPr lang="es-ES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07629"/>
                  </a:ext>
                </a:extLst>
              </a:tr>
              <a:tr h="2151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6 </a:t>
                      </a:r>
                      <a:endParaRPr lang="es-E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MX" sz="1100" b="0" i="0" dirty="0">
                          <a:effectLst/>
                          <a:latin typeface="Arial" panose="020B0604020202020204" pitchFamily="34" charset="0"/>
                        </a:rPr>
                        <a:t>Cancelación de Pagos de Ejercicios Anteriores </a:t>
                      </a:r>
                      <a:endParaRPr lang="es-MX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251397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7 </a:t>
                      </a:r>
                      <a:endParaRPr lang="es-E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MX" sz="1100" b="0" i="0" dirty="0">
                          <a:effectLst/>
                          <a:latin typeface="Arial" panose="020B0604020202020204" pitchFamily="34" charset="0"/>
                        </a:rPr>
                        <a:t>Cancelación de Recuperación de Ejercicios Anteriores </a:t>
                      </a:r>
                      <a:endParaRPr lang="es-MX" sz="11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33383"/>
                  </a:ext>
                </a:extLst>
              </a:tr>
              <a:tr h="15643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8 </a:t>
                      </a:r>
                      <a:endParaRPr lang="es-ES" sz="11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100" b="0" i="0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Reclamación contingente</a:t>
                      </a:r>
                      <a:r>
                        <a:rPr lang="es-ES" sz="1100" b="0" i="0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664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240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08;p39">
            <a:extLst>
              <a:ext uri="{FF2B5EF4-FFF2-40B4-BE49-F238E27FC236}">
                <a16:creationId xmlns:a16="http://schemas.microsoft.com/office/drawing/2014/main" id="{31BBD4B2-83D4-45A8-B645-3EFF7B4E5D85}"/>
              </a:ext>
            </a:extLst>
          </p:cNvPr>
          <p:cNvSpPr txBox="1">
            <a:spLocks/>
          </p:cNvSpPr>
          <p:nvPr/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2500"/>
            </a:pPr>
            <a:r>
              <a:rPr lang="es-MX" sz="3300" dirty="0">
                <a:solidFill>
                  <a:schemeClr val="dk1"/>
                </a:solidFill>
                <a:latin typeface="Poppins SemiBold"/>
                <a:cs typeface="Poppins SemiBold"/>
                <a:sym typeface="Poppins SemiBold"/>
              </a:rPr>
              <a:t>Tipo de Reclamación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EBD55E9-2890-4899-AE86-390143F40FA3}"/>
              </a:ext>
            </a:extLst>
          </p:cNvPr>
          <p:cNvCxnSpPr>
            <a:cxnSpLocks/>
          </p:cNvCxnSpPr>
          <p:nvPr/>
        </p:nvCxnSpPr>
        <p:spPr>
          <a:xfrm>
            <a:off x="734291" y="955964"/>
            <a:ext cx="6359236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2F804C5-8D99-4C55-8B3B-15DA48CB1B43}"/>
              </a:ext>
            </a:extLst>
          </p:cNvPr>
          <p:cNvCxnSpPr>
            <a:cxnSpLocks/>
          </p:cNvCxnSpPr>
          <p:nvPr/>
        </p:nvCxnSpPr>
        <p:spPr>
          <a:xfrm>
            <a:off x="727364" y="387928"/>
            <a:ext cx="6338454" cy="0"/>
          </a:xfrm>
          <a:prstGeom prst="line">
            <a:avLst/>
          </a:prstGeom>
          <a:ln w="19050">
            <a:solidFill>
              <a:srgbClr val="EE84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209;p39">
            <a:extLst>
              <a:ext uri="{FF2B5EF4-FFF2-40B4-BE49-F238E27FC236}">
                <a16:creationId xmlns:a16="http://schemas.microsoft.com/office/drawing/2014/main" id="{22A15A39-CEB5-45FF-8FF5-8962ED057F09}"/>
              </a:ext>
            </a:extLst>
          </p:cNvPr>
          <p:cNvSpPr txBox="1">
            <a:spLocks/>
          </p:cNvSpPr>
          <p:nvPr/>
        </p:nvSpPr>
        <p:spPr>
          <a:xfrm>
            <a:off x="1105025" y="1402600"/>
            <a:ext cx="5395500" cy="66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273D40"/>
              </a:buClr>
              <a:buSzPts val="600"/>
            </a:pPr>
            <a:r>
              <a:rPr lang="es-MX" sz="1400" dirty="0">
                <a:latin typeface="Poppins"/>
                <a:cs typeface="Poppins"/>
                <a:sym typeface="Poppins"/>
              </a:rPr>
              <a:t>Se debe registrar la clave que corresponda al tipo de reclamación.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DE9D0FC-F6FB-4DC6-880F-45B3F0179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07912"/>
              </p:ext>
            </p:extLst>
          </p:nvPr>
        </p:nvGraphicFramePr>
        <p:xfrm>
          <a:off x="2196539" y="2593329"/>
          <a:ext cx="3840338" cy="82934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700189">
                  <a:extLst>
                    <a:ext uri="{9D8B030D-6E8A-4147-A177-3AD203B41FA5}">
                      <a16:colId xmlns:a16="http://schemas.microsoft.com/office/drawing/2014/main" val="900272609"/>
                    </a:ext>
                  </a:extLst>
                </a:gridCol>
                <a:gridCol w="3140149">
                  <a:extLst>
                    <a:ext uri="{9D8B030D-6E8A-4147-A177-3AD203B41FA5}">
                      <a16:colId xmlns:a16="http://schemas.microsoft.com/office/drawing/2014/main" val="2275018738"/>
                    </a:ext>
                  </a:extLst>
                </a:gridCol>
              </a:tblGrid>
              <a:tr h="200420">
                <a:tc>
                  <a:txBody>
                    <a:bodyPr/>
                    <a:lstStyle/>
                    <a:p>
                      <a:pPr indent="182880" algn="ctr">
                        <a:lnSpc>
                          <a:spcPts val="1150"/>
                        </a:lnSpc>
                        <a:spcAft>
                          <a:spcPts val="505"/>
                        </a:spcAft>
                      </a:pPr>
                      <a:r>
                        <a:rPr lang="es-ES" sz="1200" b="1" dirty="0">
                          <a:effectLst/>
                        </a:rPr>
                        <a:t>Clave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249" marR="28249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2880" algn="ctr">
                        <a:lnSpc>
                          <a:spcPts val="1150"/>
                        </a:lnSpc>
                        <a:spcAft>
                          <a:spcPts val="505"/>
                        </a:spcAft>
                      </a:pPr>
                      <a:r>
                        <a:rPr lang="es-ES" sz="1200" b="1" dirty="0">
                          <a:effectLst/>
                        </a:rPr>
                        <a:t>Tipo de Reclamación</a:t>
                      </a:r>
                      <a:endParaRPr lang="es-MX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8249" marR="28249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04287"/>
                  </a:ext>
                </a:extLst>
              </a:tr>
              <a:tr h="3246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0" i="0" dirty="0">
                          <a:effectLst/>
                          <a:latin typeface="Arial" panose="020B0604020202020204" pitchFamily="34" charset="0"/>
                        </a:rPr>
                        <a:t>1 </a:t>
                      </a:r>
                      <a:endParaRPr lang="es-ES" sz="1200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200" b="0" i="0" dirty="0">
                          <a:effectLst/>
                          <a:latin typeface="Arial" panose="020B0604020202020204" pitchFamily="34" charset="0"/>
                        </a:rPr>
                        <a:t>Reclamación recibida </a:t>
                      </a:r>
                      <a:endParaRPr lang="es-ES" sz="12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672276"/>
                  </a:ext>
                </a:extLst>
              </a:tr>
              <a:tr h="3042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s-ES" sz="1200" b="0" i="0">
                          <a:effectLst/>
                          <a:latin typeface="Arial" panose="020B0604020202020204" pitchFamily="34" charset="0"/>
                        </a:rPr>
                        <a:t>2 </a:t>
                      </a:r>
                      <a:endParaRPr lang="es-ES" sz="1200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s-ES" sz="1200" b="0" i="0" dirty="0">
                          <a:effectLst/>
                          <a:latin typeface="Arial" panose="020B0604020202020204" pitchFamily="34" charset="0"/>
                        </a:rPr>
                        <a:t>Reclamación contingente</a:t>
                      </a:r>
                      <a:endParaRPr lang="es-ES" sz="1200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72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455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2"/>
          <p:cNvSpPr/>
          <p:nvPr/>
        </p:nvSpPr>
        <p:spPr>
          <a:xfrm>
            <a:off x="3859850" y="2643236"/>
            <a:ext cx="5727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62"/>
          <p:cNvSpPr/>
          <p:nvPr/>
        </p:nvSpPr>
        <p:spPr>
          <a:xfrm>
            <a:off x="3154650" y="2643236"/>
            <a:ext cx="5727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2"/>
          <p:cNvSpPr/>
          <p:nvPr/>
        </p:nvSpPr>
        <p:spPr>
          <a:xfrm>
            <a:off x="4565050" y="2643236"/>
            <a:ext cx="572700" cy="57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2"/>
          <p:cNvSpPr txBox="1">
            <a:spLocks noGrp="1"/>
          </p:cNvSpPr>
          <p:nvPr>
            <p:ph type="ctrTitle"/>
          </p:nvPr>
        </p:nvSpPr>
        <p:spPr>
          <a:xfrm>
            <a:off x="2608425" y="692400"/>
            <a:ext cx="3927000" cy="7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</a:t>
            </a:r>
            <a:endParaRPr dirty="0"/>
          </a:p>
        </p:txBody>
      </p:sp>
      <p:sp>
        <p:nvSpPr>
          <p:cNvPr id="674" name="Google Shape;674;p62"/>
          <p:cNvSpPr txBox="1">
            <a:spLocks noGrp="1"/>
          </p:cNvSpPr>
          <p:nvPr>
            <p:ph type="subTitle" idx="1"/>
          </p:nvPr>
        </p:nvSpPr>
        <p:spPr>
          <a:xfrm>
            <a:off x="583080" y="1429083"/>
            <a:ext cx="3510938" cy="11481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/>
              <a:t>Correos: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1050" b="1" dirty="0"/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050" dirty="0"/>
              <a:t>Ricardo Sevilla       RSevilla@cnsf.gob.mx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050" dirty="0"/>
              <a:t>Aldo Hernandez    ARHernandez@cnsf.gob.mx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050" dirty="0"/>
              <a:t>Karina Luna             KLuna@cnsf.gob.mx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676" name="Google Shape;676;p62"/>
          <p:cNvGrpSpPr/>
          <p:nvPr/>
        </p:nvGrpSpPr>
        <p:grpSpPr>
          <a:xfrm>
            <a:off x="3996155" y="2779535"/>
            <a:ext cx="300088" cy="300101"/>
            <a:chOff x="860977" y="2620616"/>
            <a:chExt cx="319311" cy="319290"/>
          </a:xfrm>
        </p:grpSpPr>
        <p:sp>
          <p:nvSpPr>
            <p:cNvPr id="677" name="Google Shape;677;p62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2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2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62"/>
          <p:cNvGrpSpPr/>
          <p:nvPr/>
        </p:nvGrpSpPr>
        <p:grpSpPr>
          <a:xfrm>
            <a:off x="4713596" y="2780301"/>
            <a:ext cx="275608" cy="298568"/>
            <a:chOff x="1385007" y="2621430"/>
            <a:chExt cx="293262" cy="317659"/>
          </a:xfrm>
        </p:grpSpPr>
        <p:sp>
          <p:nvSpPr>
            <p:cNvPr id="681" name="Google Shape;681;p62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2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2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62"/>
          <p:cNvSpPr/>
          <p:nvPr/>
        </p:nvSpPr>
        <p:spPr>
          <a:xfrm>
            <a:off x="3361123" y="2779539"/>
            <a:ext cx="159729" cy="346032"/>
          </a:xfrm>
          <a:custGeom>
            <a:avLst/>
            <a:gdLst/>
            <a:ahLst/>
            <a:cxnLst/>
            <a:rect l="l" t="t" r="r" b="b"/>
            <a:pathLst>
              <a:path w="7406" h="16046" extrusionOk="0">
                <a:moveTo>
                  <a:pt x="5171" y="1"/>
                </a:moveTo>
                <a:cubicBezTo>
                  <a:pt x="2769" y="1"/>
                  <a:pt x="1668" y="1035"/>
                  <a:pt x="1668" y="3070"/>
                </a:cubicBezTo>
                <a:lnTo>
                  <a:pt x="1668" y="5238"/>
                </a:lnTo>
                <a:lnTo>
                  <a:pt x="0" y="5238"/>
                </a:lnTo>
                <a:lnTo>
                  <a:pt x="0" y="7973"/>
                </a:lnTo>
                <a:lnTo>
                  <a:pt x="1668" y="7973"/>
                </a:lnTo>
                <a:lnTo>
                  <a:pt x="1668" y="16046"/>
                </a:lnTo>
                <a:lnTo>
                  <a:pt x="4904" y="16046"/>
                </a:lnTo>
                <a:lnTo>
                  <a:pt x="4904" y="7940"/>
                </a:lnTo>
                <a:lnTo>
                  <a:pt x="7172" y="7940"/>
                </a:lnTo>
                <a:lnTo>
                  <a:pt x="7406" y="5238"/>
                </a:lnTo>
                <a:lnTo>
                  <a:pt x="4904" y="5238"/>
                </a:lnTo>
                <a:lnTo>
                  <a:pt x="4904" y="3704"/>
                </a:lnTo>
                <a:cubicBezTo>
                  <a:pt x="4904" y="3070"/>
                  <a:pt x="5037" y="2803"/>
                  <a:pt x="5638" y="2803"/>
                </a:cubicBezTo>
                <a:lnTo>
                  <a:pt x="7406" y="2803"/>
                </a:lnTo>
                <a:lnTo>
                  <a:pt x="7406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74;p62">
            <a:extLst>
              <a:ext uri="{FF2B5EF4-FFF2-40B4-BE49-F238E27FC236}">
                <a16:creationId xmlns:a16="http://schemas.microsoft.com/office/drawing/2014/main" id="{ACF63B66-1F7A-451B-8607-6F867E23C2BC}"/>
              </a:ext>
            </a:extLst>
          </p:cNvPr>
          <p:cNvSpPr txBox="1">
            <a:spLocks/>
          </p:cNvSpPr>
          <p:nvPr/>
        </p:nvSpPr>
        <p:spPr>
          <a:xfrm>
            <a:off x="5649236" y="1725912"/>
            <a:ext cx="3169086" cy="1418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/>
            <a:r>
              <a:rPr lang="es-MX" sz="1050" b="1" dirty="0"/>
              <a:t>Redes sociales:</a:t>
            </a:r>
          </a:p>
          <a:p>
            <a:pPr marL="0" indent="0" algn="just"/>
            <a:endParaRPr lang="es-MX" sz="1050" b="1" dirty="0"/>
          </a:p>
          <a:p>
            <a:pPr marL="0" indent="0" algn="just"/>
            <a:r>
              <a:rPr lang="es-MX" sz="1050" dirty="0"/>
              <a:t>@CNSF_gob_mx</a:t>
            </a:r>
          </a:p>
          <a:p>
            <a:pPr marL="0" indent="0" algn="just"/>
            <a:endParaRPr lang="es-MX" sz="1050" dirty="0"/>
          </a:p>
          <a:p>
            <a:pPr marL="0" indent="0" algn="just"/>
            <a:r>
              <a:rPr lang="es-MX" sz="1050" dirty="0"/>
              <a:t>@CNSF_gob_mx</a:t>
            </a:r>
          </a:p>
          <a:p>
            <a:pPr marL="0" indent="0" algn="just"/>
            <a:endParaRPr lang="es-MX" sz="1050" dirty="0"/>
          </a:p>
          <a:p>
            <a:pPr marL="0" indent="0" algn="just"/>
            <a:r>
              <a:rPr lang="es-MX" sz="1050" dirty="0"/>
              <a:t>@CNSF.gob.mx</a:t>
            </a:r>
          </a:p>
          <a:p>
            <a:pPr marL="0" indent="0" algn="just"/>
            <a:endParaRPr lang="es-MX" sz="1050" dirty="0"/>
          </a:p>
          <a:p>
            <a:pPr marL="0" indent="0" algn="just"/>
            <a:r>
              <a:rPr lang="es-MX" sz="1050" dirty="0"/>
              <a:t>Comisión Nacional de Seguros y Fianzas</a:t>
            </a:r>
          </a:p>
        </p:txBody>
      </p:sp>
      <p:pic>
        <p:nvPicPr>
          <p:cNvPr id="19" name="Imagen 18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D23CF44B-4D7E-441C-866C-1905621B4A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b="50000"/>
          <a:stretch/>
        </p:blipFill>
        <p:spPr>
          <a:xfrm>
            <a:off x="5376383" y="2082274"/>
            <a:ext cx="246793" cy="246191"/>
          </a:xfrm>
          <a:prstGeom prst="rect">
            <a:avLst/>
          </a:prstGeom>
        </p:spPr>
      </p:pic>
      <p:pic>
        <p:nvPicPr>
          <p:cNvPr id="20" name="Imagen 19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1640C680-D9FF-4A72-88D5-E5F94411B6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4" t="-897" r="55274" b="50897"/>
          <a:stretch/>
        </p:blipFill>
        <p:spPr>
          <a:xfrm>
            <a:off x="5424509" y="2385777"/>
            <a:ext cx="210700" cy="210186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D9B01390-0A15-41D9-B404-4CAC595D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97" y="2952965"/>
            <a:ext cx="233241" cy="23324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37CAC6C-1501-4831-AE22-2C6E33CF7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922" y="2664950"/>
            <a:ext cx="224284" cy="224284"/>
          </a:xfrm>
          <a:prstGeom prst="rect">
            <a:avLst/>
          </a:prstGeom>
        </p:spPr>
      </p:pic>
      <p:sp>
        <p:nvSpPr>
          <p:cNvPr id="23" name="Google Shape;674;p62">
            <a:extLst>
              <a:ext uri="{FF2B5EF4-FFF2-40B4-BE49-F238E27FC236}">
                <a16:creationId xmlns:a16="http://schemas.microsoft.com/office/drawing/2014/main" id="{1220E4C3-1378-4C7B-961B-C5E2705DCBED}"/>
              </a:ext>
            </a:extLst>
          </p:cNvPr>
          <p:cNvSpPr txBox="1">
            <a:spLocks/>
          </p:cNvSpPr>
          <p:nvPr/>
        </p:nvSpPr>
        <p:spPr>
          <a:xfrm>
            <a:off x="1750089" y="3886273"/>
            <a:ext cx="5402273" cy="510363"/>
          </a:xfrm>
          <a:prstGeom prst="rect">
            <a:avLst/>
          </a:prstGeom>
          <a:solidFill>
            <a:srgbClr val="F5F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endParaRPr lang="es-MX" sz="1600" dirty="0"/>
          </a:p>
        </p:txBody>
      </p:sp>
      <p:sp>
        <p:nvSpPr>
          <p:cNvPr id="675" name="Google Shape;675;p62"/>
          <p:cNvSpPr txBox="1">
            <a:spLocks noGrp="1"/>
          </p:cNvSpPr>
          <p:nvPr>
            <p:ph type="subTitle" idx="2"/>
          </p:nvPr>
        </p:nvSpPr>
        <p:spPr>
          <a:xfrm>
            <a:off x="1523905" y="3689437"/>
            <a:ext cx="6041816" cy="707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dirty="0"/>
              <a:t>Liga de manuales, catálogos y presentaciones: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10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dirty="0"/>
              <a:t>https://www.cnsf.gob.mx/Sistemas/Paginas/InformacionEstadistica.aspx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DF74ECB-BBF9-47EB-91CB-6E0631FB960A}"/>
              </a:ext>
            </a:extLst>
          </p:cNvPr>
          <p:cNvGrpSpPr/>
          <p:nvPr/>
        </p:nvGrpSpPr>
        <p:grpSpPr>
          <a:xfrm>
            <a:off x="6540448" y="3509432"/>
            <a:ext cx="1785947" cy="1336549"/>
            <a:chOff x="5696188" y="1624577"/>
            <a:chExt cx="2512224" cy="1934821"/>
          </a:xfrm>
          <a:noFill/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A85F1883-CE1D-4A16-8161-BF543A39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2708" y="1624577"/>
              <a:ext cx="1541160" cy="1035107"/>
            </a:xfrm>
            <a:prstGeom prst="rect">
              <a:avLst/>
            </a:prstGeom>
            <a:grpFill/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EF3838AA-08F7-41B5-93D2-32F5E02EC8E5}"/>
                </a:ext>
              </a:extLst>
            </p:cNvPr>
            <p:cNvGrpSpPr/>
            <p:nvPr/>
          </p:nvGrpSpPr>
          <p:grpSpPr>
            <a:xfrm>
              <a:off x="5696188" y="2750697"/>
              <a:ext cx="2512224" cy="808701"/>
              <a:chOff x="5724764" y="2750697"/>
              <a:chExt cx="2512224" cy="808701"/>
            </a:xfrm>
            <a:grpFill/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9C9CF701-4E4B-43C6-9DFE-825608339E76}"/>
                  </a:ext>
                </a:extLst>
              </p:cNvPr>
              <p:cNvSpPr/>
              <p:nvPr/>
            </p:nvSpPr>
            <p:spPr>
              <a:xfrm>
                <a:off x="5914963" y="2750697"/>
                <a:ext cx="2322025" cy="3173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100"/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3648A3A8-6D81-46BE-AAE5-22A9DC514F12}"/>
                  </a:ext>
                </a:extLst>
              </p:cNvPr>
              <p:cNvSpPr txBox="1"/>
              <p:nvPr/>
            </p:nvSpPr>
            <p:spPr>
              <a:xfrm>
                <a:off x="5724764" y="2757417"/>
                <a:ext cx="2426463" cy="80198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000" dirty="0">
                    <a:solidFill>
                      <a:schemeClr val="dk1"/>
                    </a:solidFill>
                    <a:latin typeface="Poppins"/>
                    <a:cs typeface="Poppins"/>
                  </a:rPr>
                  <a:t>https://www.cnsf.gob.mx/cnsf/revista/</a:t>
                </a:r>
                <a:r>
                  <a:rPr lang="es-MX" sz="1000" dirty="0">
                    <a:solidFill>
                      <a:schemeClr val="dk1"/>
                    </a:solidFill>
                    <a:latin typeface="Poppins"/>
                    <a:cs typeface="Poppins"/>
                    <a:sym typeface="Poppins"/>
                  </a:rPr>
                  <a:t>sitePages/home.aspx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Responsabilidades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Las responsabilidades directas y cedidas reportadas en este archivo deberán guardar consistencia con el sistema RR7 al cierre del ejercicio que se reporta.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4C73ABA-DCEA-4143-9E8A-D58B40C95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5315"/>
              </p:ext>
            </p:extLst>
          </p:nvPr>
        </p:nvGraphicFramePr>
        <p:xfrm>
          <a:off x="1087627" y="2037916"/>
          <a:ext cx="6594718" cy="654395"/>
        </p:xfrm>
        <a:graphic>
          <a:graphicData uri="http://schemas.openxmlformats.org/drawingml/2006/table">
            <a:tbl>
              <a:tblPr firstRow="1" firstCol="1" bandRow="1"/>
              <a:tblGrid>
                <a:gridCol w="1317150">
                  <a:extLst>
                    <a:ext uri="{9D8B030D-6E8A-4147-A177-3AD203B41FA5}">
                      <a16:colId xmlns:a16="http://schemas.microsoft.com/office/drawing/2014/main" val="1279827750"/>
                    </a:ext>
                  </a:extLst>
                </a:gridCol>
                <a:gridCol w="1316333">
                  <a:extLst>
                    <a:ext uri="{9D8B030D-6E8A-4147-A177-3AD203B41FA5}">
                      <a16:colId xmlns:a16="http://schemas.microsoft.com/office/drawing/2014/main" val="3961288013"/>
                    </a:ext>
                  </a:extLst>
                </a:gridCol>
                <a:gridCol w="1231890">
                  <a:extLst>
                    <a:ext uri="{9D8B030D-6E8A-4147-A177-3AD203B41FA5}">
                      <a16:colId xmlns:a16="http://schemas.microsoft.com/office/drawing/2014/main" val="1752862808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3292239880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3137042133"/>
                    </a:ext>
                  </a:extLst>
                </a:gridCol>
              </a:tblGrid>
              <a:tr h="3056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s-ES" sz="1100" dirty="0">
                          <a:effectLst/>
                        </a:rPr>
                        <a:t>Subclave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72065"/>
                  </a:ext>
                </a:extLst>
              </a:tr>
              <a:tr h="3487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Responsabilidad Directa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78704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6A22A68-0A47-497C-8A23-B2BEAB35F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365970"/>
              </p:ext>
            </p:extLst>
          </p:nvPr>
        </p:nvGraphicFramePr>
        <p:xfrm>
          <a:off x="1082402" y="2941546"/>
          <a:ext cx="6594718" cy="641208"/>
        </p:xfrm>
        <a:graphic>
          <a:graphicData uri="http://schemas.openxmlformats.org/drawingml/2006/table">
            <a:tbl>
              <a:tblPr firstRow="1" firstCol="1" bandRow="1"/>
              <a:tblGrid>
                <a:gridCol w="1349071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281545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239982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4058820525"/>
                    </a:ext>
                  </a:extLst>
                </a:gridCol>
                <a:gridCol w="1248611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s-ES" sz="1100" dirty="0">
                          <a:effectLst/>
                        </a:rPr>
                        <a:t>Subclave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110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01+02+05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Responsabilidad Cedida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16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Reclamaciones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Las reclamaciones recibidas y contingentes reportadas en este archivo deberán guardar consistencia con el sistema RR7 al cierre del ejercicio que se reporta.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B5DF89F-3217-4794-A45E-3010DBF7D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18397"/>
              </p:ext>
            </p:extLst>
          </p:nvPr>
        </p:nvGraphicFramePr>
        <p:xfrm>
          <a:off x="1018354" y="2079479"/>
          <a:ext cx="6594718" cy="654395"/>
        </p:xfrm>
        <a:graphic>
          <a:graphicData uri="http://schemas.openxmlformats.org/drawingml/2006/table">
            <a:tbl>
              <a:tblPr firstRow="1" firstCol="1" bandRow="1"/>
              <a:tblGrid>
                <a:gridCol w="1317150">
                  <a:extLst>
                    <a:ext uri="{9D8B030D-6E8A-4147-A177-3AD203B41FA5}">
                      <a16:colId xmlns:a16="http://schemas.microsoft.com/office/drawing/2014/main" val="1279827750"/>
                    </a:ext>
                  </a:extLst>
                </a:gridCol>
                <a:gridCol w="1316333">
                  <a:extLst>
                    <a:ext uri="{9D8B030D-6E8A-4147-A177-3AD203B41FA5}">
                      <a16:colId xmlns:a16="http://schemas.microsoft.com/office/drawing/2014/main" val="3961288013"/>
                    </a:ext>
                  </a:extLst>
                </a:gridCol>
                <a:gridCol w="1231890">
                  <a:extLst>
                    <a:ext uri="{9D8B030D-6E8A-4147-A177-3AD203B41FA5}">
                      <a16:colId xmlns:a16="http://schemas.microsoft.com/office/drawing/2014/main" val="1752862808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3292239880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3137042133"/>
                    </a:ext>
                  </a:extLst>
                </a:gridCol>
              </a:tblGrid>
              <a:tr h="3056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s-ES" sz="1100" dirty="0">
                          <a:effectLst/>
                        </a:rPr>
                        <a:t>Subclave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72065"/>
                  </a:ext>
                </a:extLst>
              </a:tr>
              <a:tr h="3487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01+02+07+08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Reclamaciones Recibidas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7870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BD1969C-2A1A-46CC-AF33-FDAD74204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43706"/>
              </p:ext>
            </p:extLst>
          </p:nvPr>
        </p:nvGraphicFramePr>
        <p:xfrm>
          <a:off x="1013129" y="2983109"/>
          <a:ext cx="6594718" cy="641208"/>
        </p:xfrm>
        <a:graphic>
          <a:graphicData uri="http://schemas.openxmlformats.org/drawingml/2006/table">
            <a:tbl>
              <a:tblPr firstRow="1" firstCol="1" bandRow="1"/>
              <a:tblGrid>
                <a:gridCol w="1349071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281545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239982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4058820525"/>
                    </a:ext>
                  </a:extLst>
                </a:gridCol>
                <a:gridCol w="1248611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es-ES" sz="1100" dirty="0">
                          <a:effectLst/>
                        </a:rPr>
                        <a:t>Subclave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160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01+02+07+08+09+10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Reclamaciones Contingentes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0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Reclamaciones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Las reclamaciones recibidas cedidas y contingentes cedidas reportadas en este archivo deberán guardar consistencia con el sistema RR7 al cierre del ejercicio que se reporta.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E0FE525-3DD9-41F7-898C-F3DA1952D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0161"/>
              </p:ext>
            </p:extLst>
          </p:nvPr>
        </p:nvGraphicFramePr>
        <p:xfrm>
          <a:off x="1454772" y="2107189"/>
          <a:ext cx="6123664" cy="654395"/>
        </p:xfrm>
        <a:graphic>
          <a:graphicData uri="http://schemas.openxmlformats.org/drawingml/2006/table">
            <a:tbl>
              <a:tblPr firstRow="1" firstCol="1" bandRow="1"/>
              <a:tblGrid>
                <a:gridCol w="1525437">
                  <a:extLst>
                    <a:ext uri="{9D8B030D-6E8A-4147-A177-3AD203B41FA5}">
                      <a16:colId xmlns:a16="http://schemas.microsoft.com/office/drawing/2014/main" val="1279827750"/>
                    </a:ext>
                  </a:extLst>
                </a:gridCol>
                <a:gridCol w="1524490">
                  <a:extLst>
                    <a:ext uri="{9D8B030D-6E8A-4147-A177-3AD203B41FA5}">
                      <a16:colId xmlns:a16="http://schemas.microsoft.com/office/drawing/2014/main" val="3961288013"/>
                    </a:ext>
                  </a:extLst>
                </a:gridCol>
                <a:gridCol w="1426694">
                  <a:extLst>
                    <a:ext uri="{9D8B030D-6E8A-4147-A177-3AD203B41FA5}">
                      <a16:colId xmlns:a16="http://schemas.microsoft.com/office/drawing/2014/main" val="1752862808"/>
                    </a:ext>
                  </a:extLst>
                </a:gridCol>
                <a:gridCol w="1647043">
                  <a:extLst>
                    <a:ext uri="{9D8B030D-6E8A-4147-A177-3AD203B41FA5}">
                      <a16:colId xmlns:a16="http://schemas.microsoft.com/office/drawing/2014/main" val="3137042133"/>
                    </a:ext>
                  </a:extLst>
                </a:gridCol>
              </a:tblGrid>
              <a:tr h="3056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72065"/>
                  </a:ext>
                </a:extLst>
              </a:tr>
              <a:tr h="3487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150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Reclamaciones Recibidas Cedidas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47870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F47F7F7-C15B-4263-B1CF-CFBFA06C8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28310"/>
              </p:ext>
            </p:extLst>
          </p:nvPr>
        </p:nvGraphicFramePr>
        <p:xfrm>
          <a:off x="1449547" y="3010819"/>
          <a:ext cx="6120333" cy="641208"/>
        </p:xfrm>
        <a:graphic>
          <a:graphicData uri="http://schemas.openxmlformats.org/drawingml/2006/table">
            <a:tbl>
              <a:tblPr firstRow="1" firstCol="1" bandRow="1"/>
              <a:tblGrid>
                <a:gridCol w="1543035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399309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653989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Reclamaciones Contingentes Cedidas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14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Reafianzamiento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Las primas cedidas reportadas en este archivo deberán guardar consistencia con el sistema RR7 al cierre del ejercicio que se reporta.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5C4EAC3-D5C0-4700-A5DB-DA56512DD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92487"/>
              </p:ext>
            </p:extLst>
          </p:nvPr>
        </p:nvGraphicFramePr>
        <p:xfrm>
          <a:off x="1542783" y="2141515"/>
          <a:ext cx="6018664" cy="641208"/>
        </p:xfrm>
        <a:graphic>
          <a:graphicData uri="http://schemas.openxmlformats.org/drawingml/2006/table">
            <a:tbl>
              <a:tblPr firstRow="1" firstCol="1" bandRow="1"/>
              <a:tblGrid>
                <a:gridCol w="1505132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504201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517247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492084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Ramo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Clave Primas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RR8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>
                          <a:effectLst/>
                        </a:rPr>
                        <a:t>Primas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190 + 200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200" dirty="0">
                          <a:effectLst/>
                        </a:rPr>
                        <a:t>Prima Cedida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76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Movimientos del Ejercicio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Los montos pagados, recuperados e improcedentes reportados en este archivo deberán guardar consistencia con el sistema RR7 al cierre del ejercicio que se reporta.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1165D25-137F-4070-B243-2427A2F3C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05645"/>
              </p:ext>
            </p:extLst>
          </p:nvPr>
        </p:nvGraphicFramePr>
        <p:xfrm>
          <a:off x="1508343" y="2155792"/>
          <a:ext cx="6018663" cy="1282416"/>
        </p:xfrm>
        <a:graphic>
          <a:graphicData uri="http://schemas.openxmlformats.org/drawingml/2006/table">
            <a:tbl>
              <a:tblPr firstRow="1" firstCol="1" bandRow="1"/>
              <a:tblGrid>
                <a:gridCol w="1018800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384647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211771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352127">
                  <a:extLst>
                    <a:ext uri="{9D8B030D-6E8A-4147-A177-3AD203B41FA5}">
                      <a16:colId xmlns:a16="http://schemas.microsoft.com/office/drawing/2014/main" val="69032849"/>
                    </a:ext>
                  </a:extLst>
                </a:gridCol>
                <a:gridCol w="1051318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Subclave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180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Monto Pagado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220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Monto Recuperado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93566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200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Monto Improcedente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56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Movimientos del Ejercicio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Los montos pagados, recuperados e improcedentes cedidos reportados en este archivo deberán guardar consistencia con el sistema RR7 al cierre del ejercicio que se reporta.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4119687-36AE-4DBF-9311-6A9F9273A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75432"/>
              </p:ext>
            </p:extLst>
          </p:nvPr>
        </p:nvGraphicFramePr>
        <p:xfrm>
          <a:off x="1494487" y="2190428"/>
          <a:ext cx="5508985" cy="1282416"/>
        </p:xfrm>
        <a:graphic>
          <a:graphicData uri="http://schemas.openxmlformats.org/drawingml/2006/table">
            <a:tbl>
              <a:tblPr firstRow="1" firstCol="1" bandRow="1"/>
              <a:tblGrid>
                <a:gridCol w="1202724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438371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427018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190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Monto Pagado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230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Monto Recuperado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93566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140-170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210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Monto Improcedente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6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6343200" cy="5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Fideicomiso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720000" y="1065500"/>
            <a:ext cx="7704000" cy="7771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</a:rPr>
              <a:t>Los montos fideicomitidos reportados en este archivo deberán guardar consistencia con el sistema RR7 al cierre del ejercicio que se reporta.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3455353-B0C9-40E4-8796-01CE22FD2600}"/>
              </a:ext>
            </a:extLst>
          </p:cNvPr>
          <p:cNvCxnSpPr>
            <a:cxnSpLocks/>
          </p:cNvCxnSpPr>
          <p:nvPr/>
        </p:nvCxnSpPr>
        <p:spPr>
          <a:xfrm>
            <a:off x="852055" y="955964"/>
            <a:ext cx="6871854" cy="0"/>
          </a:xfrm>
          <a:prstGeom prst="line">
            <a:avLst/>
          </a:prstGeom>
          <a:ln w="19050">
            <a:solidFill>
              <a:srgbClr val="4AB6B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FEE4DB7-FF52-4C4A-983F-8FC2FE37F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00003"/>
              </p:ext>
            </p:extLst>
          </p:nvPr>
        </p:nvGraphicFramePr>
        <p:xfrm>
          <a:off x="1473705" y="2162720"/>
          <a:ext cx="5508985" cy="641208"/>
        </p:xfrm>
        <a:graphic>
          <a:graphicData uri="http://schemas.openxmlformats.org/drawingml/2006/table">
            <a:tbl>
              <a:tblPr firstRow="1" firstCol="1" bandRow="1"/>
              <a:tblGrid>
                <a:gridCol w="1202724">
                  <a:extLst>
                    <a:ext uri="{9D8B030D-6E8A-4147-A177-3AD203B41FA5}">
                      <a16:colId xmlns:a16="http://schemas.microsoft.com/office/drawing/2014/main" val="2272667268"/>
                    </a:ext>
                  </a:extLst>
                </a:gridCol>
                <a:gridCol w="1438371">
                  <a:extLst>
                    <a:ext uri="{9D8B030D-6E8A-4147-A177-3AD203B41FA5}">
                      <a16:colId xmlns:a16="http://schemas.microsoft.com/office/drawing/2014/main" val="3142554555"/>
                    </a:ext>
                  </a:extLst>
                </a:gridCol>
                <a:gridCol w="1427018">
                  <a:extLst>
                    <a:ext uri="{9D8B030D-6E8A-4147-A177-3AD203B41FA5}">
                      <a16:colId xmlns:a16="http://schemas.microsoft.com/office/drawing/2014/main" val="155613331"/>
                    </a:ext>
                  </a:extLst>
                </a:gridCol>
                <a:gridCol w="1440872">
                  <a:extLst>
                    <a:ext uri="{9D8B030D-6E8A-4147-A177-3AD203B41FA5}">
                      <a16:colId xmlns:a16="http://schemas.microsoft.com/office/drawing/2014/main" val="3555371052"/>
                    </a:ext>
                  </a:extLst>
                </a:gridCol>
              </a:tblGrid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Ramo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Tabla del RR7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Clave 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0" algn="l"/>
                        </a:tabLst>
                      </a:pPr>
                      <a:r>
                        <a:rPr lang="es-ES" sz="1100" dirty="0">
                          <a:effectLst/>
                        </a:rPr>
                        <a:t>RR8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32032"/>
                  </a:ext>
                </a:extLst>
              </a:tr>
              <a:tr h="3206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180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Cuentas de Orden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457200" indent="-27432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>
                          <a:tab pos="457200" algn="l"/>
                        </a:tabLst>
                      </a:pPr>
                      <a:r>
                        <a:rPr lang="es-ES" sz="1100" dirty="0">
                          <a:effectLst/>
                        </a:rPr>
                        <a:t>080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ts val="1080"/>
                        </a:lnSpc>
                        <a:spcAft>
                          <a:spcPts val="600"/>
                        </a:spcAft>
                        <a:tabLst/>
                      </a:pPr>
                      <a:r>
                        <a:rPr lang="es-ES" sz="1100" dirty="0">
                          <a:effectLst/>
                        </a:rPr>
                        <a:t>Monto Fideicomitido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38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86820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 Between Cryptocurrency and Stocks by Slidesgo">
  <a:themeElements>
    <a:clrScheme name="Simple Light">
      <a:dk1>
        <a:srgbClr val="313131"/>
      </a:dk1>
      <a:lt1>
        <a:srgbClr val="FFFFFF"/>
      </a:lt1>
      <a:dk2>
        <a:srgbClr val="D8867B"/>
      </a:dk2>
      <a:lt2>
        <a:srgbClr val="7DBBBF"/>
      </a:lt2>
      <a:accent1>
        <a:srgbClr val="FFF27B"/>
      </a:accent1>
      <a:accent2>
        <a:srgbClr val="B1CB7C"/>
      </a:accent2>
      <a:accent3>
        <a:srgbClr val="F6F6F8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2021-11-29T06:00:00+00:00</Fecha>
    <Ejercicio xmlns="8a1bad36-d8b0-4cfa-9462-7c748c5ba06c">2021: Nueva Estructura Fianzas (CUSF)</Ejercicio>
    <Orden xmlns="8a1bad36-d8b0-4cfa-9462-7c748c5ba06c">D</Orden>
    <_dlc_DocId xmlns="fbb82a6a-a961-4754-99c6-5e8b59674839">ZUWP26PT267V-208-553</_dlc_DocId>
    <_dlc_DocIdUrl xmlns="fbb82a6a-a961-4754-99c6-5e8b59674839">
      <Url>https://www.cnsf.gob.mx/Sistemas/_layouts/15/DocIdRedir.aspx?ID=ZUWP26PT267V-208-553</Url>
      <Description>ZUWP26PT267V-208-553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D48965F-3AA9-4924-8B18-94E873EA2290}"/>
</file>

<file path=customXml/itemProps2.xml><?xml version="1.0" encoding="utf-8"?>
<ds:datastoreItem xmlns:ds="http://schemas.openxmlformats.org/officeDocument/2006/customXml" ds:itemID="{3434F3A2-6D37-43F6-B3AD-1DDF81AFE1BD}"/>
</file>

<file path=customXml/itemProps3.xml><?xml version="1.0" encoding="utf-8"?>
<ds:datastoreItem xmlns:ds="http://schemas.openxmlformats.org/officeDocument/2006/customXml" ds:itemID="{DB30B4A5-79CE-46A2-9404-8D61C3465961}"/>
</file>

<file path=customXml/itemProps4.xml><?xml version="1.0" encoding="utf-8"?>
<ds:datastoreItem xmlns:ds="http://schemas.openxmlformats.org/officeDocument/2006/customXml" ds:itemID="{46BD8FB8-9748-4C05-A61D-175DF38D27FA}"/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1174</Words>
  <Application>Microsoft Office PowerPoint</Application>
  <PresentationFormat>Presentación en pantalla (16:9)</PresentationFormat>
  <Paragraphs>267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Poppins SemiBold</vt:lpstr>
      <vt:lpstr>Poppins</vt:lpstr>
      <vt:lpstr>Arial</vt:lpstr>
      <vt:lpstr>Bebas Neue</vt:lpstr>
      <vt:lpstr>Difference Between Cryptocurrency and Stocks by Slidesgo</vt:lpstr>
      <vt:lpstr>Taller sobre el Manual del Sistema Estadístico de Fianzas</vt:lpstr>
      <vt:lpstr>Primas y Responsabilidades</vt:lpstr>
      <vt:lpstr>Responsabilidades</vt:lpstr>
      <vt:lpstr>Reclamaciones</vt:lpstr>
      <vt:lpstr>Reclamaciones</vt:lpstr>
      <vt:lpstr>Reafianzamiento</vt:lpstr>
      <vt:lpstr>Movimientos del Ejercicio</vt:lpstr>
      <vt:lpstr>Movimientos del Ejercicio</vt:lpstr>
      <vt:lpstr>Fideicomiso</vt:lpstr>
      <vt:lpstr>Fideicomiso</vt:lpstr>
      <vt:lpstr>Presentación de PowerPoint</vt:lpstr>
      <vt:lpstr>Primas y Responsabilidades</vt:lpstr>
      <vt:lpstr>Primas y Responsabilidades</vt:lpstr>
      <vt:lpstr>Responsabilidades</vt:lpstr>
      <vt:lpstr>Movimientos del ejercicio</vt:lpstr>
      <vt:lpstr>Tipo de Garantía</vt:lpstr>
      <vt:lpstr>Presentación de PowerPoint</vt:lpstr>
      <vt:lpstr>Comisión Directa</vt:lpstr>
      <vt:lpstr>Comisión Directa</vt:lpstr>
      <vt:lpstr>Movimientos del Ejercicio</vt:lpstr>
      <vt:lpstr>Catálogos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sobre el Manual del Sistema Estadístico de Fianzas</dc:title>
  <dc:creator>KARINA LUNA MARTINEZ</dc:creator>
  <cp:lastModifiedBy>RICARDO HUMBERTO SEVILLA AGUILAR</cp:lastModifiedBy>
  <cp:revision>43</cp:revision>
  <dcterms:modified xsi:type="dcterms:W3CDTF">2021-11-30T01:34:15Z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46429f95-162d-44a6-95f9-db009641fb72</vt:lpwstr>
  </property>
</Properties>
</file>